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0" r:id="rId3"/>
    <p:sldId id="268" r:id="rId4"/>
    <p:sldId id="261" r:id="rId5"/>
    <p:sldId id="263" r:id="rId6"/>
    <p:sldId id="264" r:id="rId7"/>
    <p:sldId id="265" r:id="rId8"/>
    <p:sldId id="266" r:id="rId9"/>
    <p:sldId id="262" r:id="rId10"/>
    <p:sldId id="269" r:id="rId11"/>
    <p:sldId id="280" r:id="rId12"/>
    <p:sldId id="274" r:id="rId13"/>
    <p:sldId id="281" r:id="rId14"/>
    <p:sldId id="275" r:id="rId15"/>
    <p:sldId id="270" r:id="rId16"/>
    <p:sldId id="276" r:id="rId17"/>
    <p:sldId id="271" r:id="rId18"/>
    <p:sldId id="272"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11" autoAdjust="0"/>
  </p:normalViewPr>
  <p:slideViewPr>
    <p:cSldViewPr>
      <p:cViewPr varScale="1">
        <p:scale>
          <a:sx n="87" d="100"/>
          <a:sy n="87" d="100"/>
        </p:scale>
        <p:origin x="108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35067C-7980-4F74-95E0-FBD6ED968967}" type="datetimeFigureOut">
              <a:rPr lang="tr-TR" smtClean="0"/>
              <a:t>27.04.2021</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8135F-EFCE-4385-9B86-CAC683E1347C}" type="slidenum">
              <a:rPr lang="tr-TR" smtClean="0"/>
              <a:t>‹#›</a:t>
            </a:fld>
            <a:endParaRPr lang="tr-TR"/>
          </a:p>
        </p:txBody>
      </p:sp>
    </p:spTree>
    <p:extLst>
      <p:ext uri="{BB962C8B-B14F-4D97-AF65-F5344CB8AC3E}">
        <p14:creationId xmlns:p14="http://schemas.microsoft.com/office/powerpoint/2010/main" val="863299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D2293B6-51B9-4440-A1F7-75E92E7A5480}" type="slidenum">
              <a:rPr lang="tr-TR" smtClean="0"/>
              <a:t>2</a:t>
            </a:fld>
            <a:endParaRPr lang="tr-TR"/>
          </a:p>
        </p:txBody>
      </p:sp>
    </p:spTree>
    <p:extLst>
      <p:ext uri="{BB962C8B-B14F-4D97-AF65-F5344CB8AC3E}">
        <p14:creationId xmlns:p14="http://schemas.microsoft.com/office/powerpoint/2010/main" val="3997454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rgbClr val="FF0000"/>
                </a:solidFill>
              </a:rPr>
              <a:t>.</a:t>
            </a:r>
          </a:p>
          <a:p>
            <a:endParaRPr lang="tr-TR" dirty="0"/>
          </a:p>
        </p:txBody>
      </p:sp>
      <p:sp>
        <p:nvSpPr>
          <p:cNvPr id="4" name="Slide Number Placeholder 3"/>
          <p:cNvSpPr>
            <a:spLocks noGrp="1"/>
          </p:cNvSpPr>
          <p:nvPr>
            <p:ph type="sldNum" sz="quarter" idx="10"/>
          </p:nvPr>
        </p:nvSpPr>
        <p:spPr/>
        <p:txBody>
          <a:bodyPr/>
          <a:lstStyle/>
          <a:p>
            <a:fld id="{C0BA7BBB-E7C7-48F8-A802-5A0288CFC1F6}" type="slidenum">
              <a:rPr lang="tr-TR" smtClean="0"/>
              <a:t>3</a:t>
            </a:fld>
            <a:endParaRPr lang="tr-TR"/>
          </a:p>
        </p:txBody>
      </p:sp>
    </p:spTree>
    <p:extLst>
      <p:ext uri="{BB962C8B-B14F-4D97-AF65-F5344CB8AC3E}">
        <p14:creationId xmlns:p14="http://schemas.microsoft.com/office/powerpoint/2010/main" val="3768683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90B0D98-237D-42D2-891D-0E5F5B7943C0}" type="slidenum">
              <a:rPr lang="tr-TR" smtClean="0"/>
              <a:t>7</a:t>
            </a:fld>
            <a:endParaRPr lang="tr-TR"/>
          </a:p>
        </p:txBody>
      </p:sp>
    </p:spTree>
    <p:extLst>
      <p:ext uri="{BB962C8B-B14F-4D97-AF65-F5344CB8AC3E}">
        <p14:creationId xmlns:p14="http://schemas.microsoft.com/office/powerpoint/2010/main" val="4076029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90B0D98-237D-42D2-891D-0E5F5B7943C0}" type="slidenum">
              <a:rPr lang="tr-TR" smtClean="0"/>
              <a:t>8</a:t>
            </a:fld>
            <a:endParaRPr lang="tr-TR"/>
          </a:p>
        </p:txBody>
      </p:sp>
    </p:spTree>
    <p:extLst>
      <p:ext uri="{BB962C8B-B14F-4D97-AF65-F5344CB8AC3E}">
        <p14:creationId xmlns:p14="http://schemas.microsoft.com/office/powerpoint/2010/main" val="785208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90B0D98-237D-42D2-891D-0E5F5B7943C0}" type="slidenum">
              <a:rPr lang="tr-TR" smtClean="0"/>
              <a:t>12</a:t>
            </a:fld>
            <a:endParaRPr lang="tr-TR"/>
          </a:p>
        </p:txBody>
      </p:sp>
    </p:spTree>
    <p:extLst>
      <p:ext uri="{BB962C8B-B14F-4D97-AF65-F5344CB8AC3E}">
        <p14:creationId xmlns:p14="http://schemas.microsoft.com/office/powerpoint/2010/main" val="107678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90B0D98-237D-42D2-891D-0E5F5B7943C0}" type="slidenum">
              <a:rPr lang="tr-TR" smtClean="0"/>
              <a:t>14</a:t>
            </a:fld>
            <a:endParaRPr lang="tr-TR"/>
          </a:p>
        </p:txBody>
      </p:sp>
    </p:spTree>
    <p:extLst>
      <p:ext uri="{BB962C8B-B14F-4D97-AF65-F5344CB8AC3E}">
        <p14:creationId xmlns:p14="http://schemas.microsoft.com/office/powerpoint/2010/main" val="2707772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B90B0D98-237D-42D2-891D-0E5F5B7943C0}" type="slidenum">
              <a:rPr lang="tr-TR" smtClean="0"/>
              <a:t>16</a:t>
            </a:fld>
            <a:endParaRPr lang="tr-TR"/>
          </a:p>
        </p:txBody>
      </p:sp>
    </p:spTree>
    <p:extLst>
      <p:ext uri="{BB962C8B-B14F-4D97-AF65-F5344CB8AC3E}">
        <p14:creationId xmlns:p14="http://schemas.microsoft.com/office/powerpoint/2010/main" val="2707772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1D2293B6-51B9-4440-A1F7-75E92E7A5480}" type="slidenum">
              <a:rPr lang="tr-TR" smtClean="0"/>
              <a:t>20</a:t>
            </a:fld>
            <a:endParaRPr lang="tr-TR"/>
          </a:p>
        </p:txBody>
      </p:sp>
    </p:spTree>
    <p:extLst>
      <p:ext uri="{BB962C8B-B14F-4D97-AF65-F5344CB8AC3E}">
        <p14:creationId xmlns:p14="http://schemas.microsoft.com/office/powerpoint/2010/main" val="2087735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fontScale="90000"/>
          </a:bodyPr>
          <a:lstStyle/>
          <a:p>
            <a:r>
              <a:rPr lang="tr-TR" b="1" dirty="0">
                <a:solidFill>
                  <a:schemeClr val="accent1"/>
                </a:solidFill>
              </a:rPr>
              <a:t>ORTAÖĞRETİM KURUMLARI İÇİN</a:t>
            </a:r>
            <a:br>
              <a:rPr lang="tr-TR" b="1" dirty="0">
                <a:solidFill>
                  <a:schemeClr val="accent1"/>
                </a:solidFill>
              </a:rPr>
            </a:br>
            <a:r>
              <a:rPr lang="tr-TR" b="1" dirty="0">
                <a:solidFill>
                  <a:schemeClr val="accent1"/>
                </a:solidFill>
              </a:rPr>
              <a:t>LİSELERE GEÇİŞ VE</a:t>
            </a:r>
            <a:br>
              <a:rPr lang="tr-TR" b="1" dirty="0">
                <a:solidFill>
                  <a:schemeClr val="accent1"/>
                </a:solidFill>
              </a:rPr>
            </a:br>
            <a:r>
              <a:rPr lang="tr-TR" b="1" dirty="0">
                <a:solidFill>
                  <a:schemeClr val="accent1"/>
                </a:solidFill>
              </a:rPr>
              <a:t>MERKEZİ SINAV SİSTEMİ (LGS) </a:t>
            </a:r>
            <a:br>
              <a:rPr lang="tr-TR" b="1" dirty="0">
                <a:solidFill>
                  <a:schemeClr val="accent1"/>
                </a:solidFill>
              </a:rPr>
            </a:br>
            <a:r>
              <a:rPr lang="tr-TR" b="1" dirty="0">
                <a:solidFill>
                  <a:schemeClr val="accent1"/>
                </a:solidFill>
              </a:rPr>
              <a:t>VE LİSE TÜRLERİ SUNUMU</a:t>
            </a:r>
          </a:p>
        </p:txBody>
      </p:sp>
      <p:sp>
        <p:nvSpPr>
          <p:cNvPr id="3" name="Subtitle 2"/>
          <p:cNvSpPr>
            <a:spLocks noGrp="1"/>
          </p:cNvSpPr>
          <p:nvPr>
            <p:ph type="subTitle" idx="1"/>
          </p:nvPr>
        </p:nvSpPr>
        <p:spPr>
          <a:xfrm>
            <a:off x="1371600" y="5105400"/>
            <a:ext cx="6400800" cy="533400"/>
          </a:xfrm>
        </p:spPr>
        <p:txBody>
          <a:bodyPr>
            <a:normAutofit fontScale="47500" lnSpcReduction="20000"/>
          </a:bodyPr>
          <a:lstStyle/>
          <a:p>
            <a:r>
              <a:rPr lang="tr-TR" b="1" dirty="0">
                <a:solidFill>
                  <a:schemeClr val="tx1"/>
                </a:solidFill>
              </a:rPr>
              <a:t>KARTAL MEV ORTAOKULU</a:t>
            </a:r>
          </a:p>
          <a:p>
            <a:r>
              <a:rPr lang="tr-TR" b="1" dirty="0">
                <a:solidFill>
                  <a:schemeClr val="tx1"/>
                </a:solidFill>
              </a:rPr>
              <a:t>REHBERLİK SERVİSİ</a:t>
            </a:r>
          </a:p>
        </p:txBody>
      </p:sp>
      <p:pic>
        <p:nvPicPr>
          <p:cNvPr id="2050" name="Picture 2" descr="C:\Users\Kerime\Desktop\GİRİŞİMCİ ÖĞRETMEN\LİSE TÜRLERİ VE PUANLAR\MEV 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18" y="0"/>
            <a:ext cx="2057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488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71758451"/>
              </p:ext>
            </p:extLst>
          </p:nvPr>
        </p:nvGraphicFramePr>
        <p:xfrm>
          <a:off x="76200" y="457200"/>
          <a:ext cx="8839199" cy="457200"/>
        </p:xfrm>
        <a:graphic>
          <a:graphicData uri="http://schemas.openxmlformats.org/drawingml/2006/table">
            <a:tbl>
              <a:tblPr firstRow="1" bandRow="1">
                <a:tableStyleId>{5C22544A-7EE6-4342-B048-85BDC9FD1C3A}</a:tableStyleId>
              </a:tblPr>
              <a:tblGrid>
                <a:gridCol w="1444869">
                  <a:extLst>
                    <a:ext uri="{9D8B030D-6E8A-4147-A177-3AD203B41FA5}">
                      <a16:colId xmlns:a16="http://schemas.microsoft.com/office/drawing/2014/main" val="20000"/>
                    </a:ext>
                  </a:extLst>
                </a:gridCol>
                <a:gridCol w="213653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93691">
                  <a:extLst>
                    <a:ext uri="{9D8B030D-6E8A-4147-A177-3AD203B41FA5}">
                      <a16:colId xmlns:a16="http://schemas.microsoft.com/office/drawing/2014/main" val="20005"/>
                    </a:ext>
                  </a:extLst>
                </a:gridCol>
                <a:gridCol w="1720908">
                  <a:extLst>
                    <a:ext uri="{9D8B030D-6E8A-4147-A177-3AD203B41FA5}">
                      <a16:colId xmlns:a16="http://schemas.microsoft.com/office/drawing/2014/main" val="20006"/>
                    </a:ext>
                  </a:extLst>
                </a:gridCol>
              </a:tblGrid>
              <a:tr h="457200">
                <a:tc>
                  <a:txBody>
                    <a:bodyPr/>
                    <a:lstStyle/>
                    <a:p>
                      <a:r>
                        <a:rPr lang="tr-TR" sz="1400" b="1" u="sng" dirty="0"/>
                        <a:t>LİSE TÜRÜ</a:t>
                      </a:r>
                    </a:p>
                  </a:txBody>
                  <a:tcPr/>
                </a:tc>
                <a:tc>
                  <a:txBody>
                    <a:bodyPr/>
                    <a:lstStyle/>
                    <a:p>
                      <a:r>
                        <a:rPr lang="tr-TR" sz="1400" b="1" u="sng" dirty="0"/>
                        <a:t>ADI</a:t>
                      </a:r>
                    </a:p>
                  </a:txBody>
                  <a:tcPr/>
                </a:tc>
                <a:tc>
                  <a:txBody>
                    <a:bodyPr/>
                    <a:lstStyle/>
                    <a:p>
                      <a:r>
                        <a:rPr lang="tr-TR" sz="1400" b="1" u="sng" dirty="0"/>
                        <a:t>GİRİŞ</a:t>
                      </a:r>
                    </a:p>
                  </a:txBody>
                  <a:tcPr/>
                </a:tc>
                <a:tc>
                  <a:txBody>
                    <a:bodyPr/>
                    <a:lstStyle/>
                    <a:p>
                      <a:r>
                        <a:rPr lang="tr-TR" sz="1400" b="1" u="sng" dirty="0"/>
                        <a:t>YIL</a:t>
                      </a:r>
                    </a:p>
                  </a:txBody>
                  <a:tcPr/>
                </a:tc>
                <a:tc>
                  <a:txBody>
                    <a:bodyPr/>
                    <a:lstStyle/>
                    <a:p>
                      <a:r>
                        <a:rPr lang="tr-TR" sz="1400" b="1" u="sng" dirty="0"/>
                        <a:t>TÜR</a:t>
                      </a:r>
                    </a:p>
                  </a:txBody>
                  <a:tcPr/>
                </a:tc>
                <a:tc>
                  <a:txBody>
                    <a:bodyPr/>
                    <a:lstStyle/>
                    <a:p>
                      <a:r>
                        <a:rPr lang="tr-TR" sz="1200" b="1" u="sng" dirty="0"/>
                        <a:t>YABANCI DİL</a:t>
                      </a:r>
                    </a:p>
                  </a:txBody>
                  <a:tcPr/>
                </a:tc>
                <a:tc>
                  <a:txBody>
                    <a:bodyPr/>
                    <a:lstStyle/>
                    <a:p>
                      <a:r>
                        <a:rPr lang="tr-TR" sz="1200" b="1" u="sng" dirty="0"/>
                        <a:t>ALAN VE BÖLÜMLERİ</a:t>
                      </a:r>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66754647"/>
              </p:ext>
            </p:extLst>
          </p:nvPr>
        </p:nvGraphicFramePr>
        <p:xfrm>
          <a:off x="1524000" y="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ctr"/>
                      <a:r>
                        <a:rPr lang="tr-TR" dirty="0"/>
                        <a:t>LİSE TÜRLERİ </a:t>
                      </a:r>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87031639"/>
              </p:ext>
            </p:extLst>
          </p:nvPr>
        </p:nvGraphicFramePr>
        <p:xfrm>
          <a:off x="1600200" y="1066801"/>
          <a:ext cx="7315200" cy="2057399"/>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515298">
                <a:tc>
                  <a:txBody>
                    <a:bodyPr/>
                    <a:lstStyle/>
                    <a:p>
                      <a:pPr algn="ctr"/>
                      <a:r>
                        <a:rPr lang="tr-TR" sz="1600" dirty="0"/>
                        <a:t>FEN</a:t>
                      </a:r>
                      <a:r>
                        <a:rPr lang="tr-TR" sz="1600" baseline="0" dirty="0"/>
                        <a:t> LİSELERİ</a:t>
                      </a:r>
                      <a:endParaRPr lang="tr-TR" sz="1600" dirty="0"/>
                    </a:p>
                  </a:txBody>
                  <a:tcPr>
                    <a:solidFill>
                      <a:schemeClr val="accent5"/>
                    </a:solidFill>
                  </a:tcPr>
                </a:tc>
                <a:tc>
                  <a:txBody>
                    <a:bodyPr/>
                    <a:lstStyle/>
                    <a:p>
                      <a:pPr algn="ctr"/>
                      <a:r>
                        <a:rPr lang="tr-TR" sz="1600" dirty="0"/>
                        <a:t>LGS</a:t>
                      </a:r>
                    </a:p>
                  </a:txBody>
                  <a:tcPr>
                    <a:solidFill>
                      <a:schemeClr val="accent5"/>
                    </a:solidFill>
                  </a:tcPr>
                </a:tc>
                <a:tc>
                  <a:txBody>
                    <a:bodyPr/>
                    <a:lstStyle/>
                    <a:p>
                      <a:pPr algn="ctr"/>
                      <a:r>
                        <a:rPr lang="tr-TR" sz="1600" dirty="0"/>
                        <a:t>4 </a:t>
                      </a:r>
                    </a:p>
                  </a:txBody>
                  <a:tcPr>
                    <a:solidFill>
                      <a:schemeClr val="accent5"/>
                    </a:solidFill>
                  </a:tcPr>
                </a:tc>
                <a:tc>
                  <a:txBody>
                    <a:bodyPr/>
                    <a:lstStyle/>
                    <a:p>
                      <a:pPr algn="ctr"/>
                      <a:r>
                        <a:rPr lang="tr-TR" sz="1600" dirty="0"/>
                        <a:t>K+E</a:t>
                      </a:r>
                    </a:p>
                  </a:txBody>
                  <a:tcPr>
                    <a:solidFill>
                      <a:schemeClr val="accent5"/>
                    </a:solidFill>
                  </a:tcPr>
                </a:tc>
                <a:tc>
                  <a:txBody>
                    <a:bodyPr/>
                    <a:lstStyle/>
                    <a:p>
                      <a:pPr algn="ctr"/>
                      <a:r>
                        <a:rPr lang="tr-TR" sz="1600" dirty="0"/>
                        <a:t>İNG+</a:t>
                      </a:r>
                    </a:p>
                  </a:txBody>
                  <a:tcPr>
                    <a:solidFill>
                      <a:schemeClr val="accent5"/>
                    </a:solidFill>
                  </a:tcPr>
                </a:tc>
                <a:tc>
                  <a:txBody>
                    <a:bodyPr/>
                    <a:lstStyle/>
                    <a:p>
                      <a:pPr algn="ctr"/>
                      <a:r>
                        <a:rPr lang="tr-TR" sz="1400" dirty="0"/>
                        <a:t>*SAYISAL</a:t>
                      </a:r>
                    </a:p>
                  </a:txBody>
                  <a:tcPr>
                    <a:solidFill>
                      <a:schemeClr val="accent5"/>
                    </a:solidFill>
                  </a:tcPr>
                </a:tc>
                <a:extLst>
                  <a:ext uri="{0D108BD9-81ED-4DB2-BD59-A6C34878D82A}">
                    <a16:rowId xmlns:a16="http://schemas.microsoft.com/office/drawing/2014/main" val="10000"/>
                  </a:ext>
                </a:extLst>
              </a:tr>
              <a:tr h="732265">
                <a:tc>
                  <a:txBody>
                    <a:bodyPr/>
                    <a:lstStyle/>
                    <a:p>
                      <a:pPr algn="ctr"/>
                      <a:r>
                        <a:rPr lang="tr-TR" sz="1600" dirty="0"/>
                        <a:t>SOSYAL BİLİMLER LİSELERİ</a:t>
                      </a:r>
                    </a:p>
                  </a:txBody>
                  <a:tcPr/>
                </a:tc>
                <a:tc>
                  <a:txBody>
                    <a:bodyPr/>
                    <a:lstStyle/>
                    <a:p>
                      <a:pPr algn="ctr"/>
                      <a:r>
                        <a:rPr lang="tr-TR" sz="1600" dirty="0"/>
                        <a:t>LGS</a:t>
                      </a:r>
                    </a:p>
                  </a:txBody>
                  <a:tcPr/>
                </a:tc>
                <a:tc>
                  <a:txBody>
                    <a:bodyPr/>
                    <a:lstStyle/>
                    <a:p>
                      <a:pPr algn="ctr"/>
                      <a:r>
                        <a:rPr lang="tr-TR" sz="1600" dirty="0"/>
                        <a:t>4+1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dirty="0"/>
                        <a:t>K+E</a:t>
                      </a:r>
                    </a:p>
                    <a:p>
                      <a:pPr algn="ctr"/>
                      <a:endParaRPr lang="tr-TR" sz="1600" dirty="0"/>
                    </a:p>
                  </a:txBody>
                  <a:tcPr/>
                </a:tc>
                <a:tc>
                  <a:txBody>
                    <a:bodyPr/>
                    <a:lstStyle/>
                    <a:p>
                      <a:pPr algn="ctr"/>
                      <a:r>
                        <a:rPr lang="tr-TR" sz="1600" dirty="0"/>
                        <a:t>İNG+</a:t>
                      </a:r>
                    </a:p>
                  </a:txBody>
                  <a:tcPr/>
                </a:tc>
                <a:tc>
                  <a:txBody>
                    <a:bodyPr/>
                    <a:lstStyle/>
                    <a:p>
                      <a:pPr algn="ctr"/>
                      <a:r>
                        <a:rPr lang="tr-TR" sz="1400" dirty="0"/>
                        <a:t>*SÖZEL *EŞİT AĞIRLIK*YABANCI</a:t>
                      </a:r>
                      <a:r>
                        <a:rPr lang="tr-TR" sz="1400" baseline="0" dirty="0"/>
                        <a:t> DİL</a:t>
                      </a:r>
                      <a:endParaRPr lang="tr-TR" sz="1400" dirty="0"/>
                    </a:p>
                  </a:txBody>
                  <a:tcPr/>
                </a:tc>
                <a:extLst>
                  <a:ext uri="{0D108BD9-81ED-4DB2-BD59-A6C34878D82A}">
                    <a16:rowId xmlns:a16="http://schemas.microsoft.com/office/drawing/2014/main" val="10001"/>
                  </a:ext>
                </a:extLst>
              </a:tr>
              <a:tr h="809836">
                <a:tc>
                  <a:txBody>
                    <a:bodyPr/>
                    <a:lstStyle/>
                    <a:p>
                      <a:pPr algn="ctr"/>
                      <a:r>
                        <a:rPr lang="tr-TR" sz="1600" dirty="0"/>
                        <a:t>ANADOLU LİSELERİ</a:t>
                      </a:r>
                    </a:p>
                  </a:txBody>
                  <a:tcPr/>
                </a:tc>
                <a:tc>
                  <a:txBody>
                    <a:bodyPr/>
                    <a:lstStyle/>
                    <a:p>
                      <a:pPr algn="ctr"/>
                      <a:r>
                        <a:rPr lang="tr-TR" sz="1600" dirty="0"/>
                        <a:t>LGS +</a:t>
                      </a:r>
                      <a:r>
                        <a:rPr lang="tr-TR" sz="1600" baseline="0" dirty="0"/>
                        <a:t> YY</a:t>
                      </a:r>
                      <a:endParaRPr lang="tr-TR" sz="1600" dirty="0"/>
                    </a:p>
                  </a:txBody>
                  <a:tcPr/>
                </a:tc>
                <a:tc>
                  <a:txBody>
                    <a:bodyPr/>
                    <a:lstStyle/>
                    <a:p>
                      <a:pPr algn="ctr"/>
                      <a:r>
                        <a:rPr lang="tr-TR" sz="900" dirty="0"/>
                        <a:t>4 (+1)</a:t>
                      </a:r>
                    </a:p>
                    <a:p>
                      <a:pPr algn="ctr"/>
                      <a:r>
                        <a:rPr lang="tr-TR" sz="900" dirty="0"/>
                        <a:t>(proje okullarında</a:t>
                      </a:r>
                      <a:r>
                        <a:rPr lang="tr-TR" sz="900" baseline="0" dirty="0"/>
                        <a:t> hazırlık sınıfı vardır)</a:t>
                      </a:r>
                      <a:endParaRPr lang="tr-TR" sz="9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dirty="0"/>
                        <a:t>K+E</a:t>
                      </a:r>
                    </a:p>
                    <a:p>
                      <a:pPr algn="ctr"/>
                      <a:endParaRPr lang="tr-TR" sz="1600" dirty="0"/>
                    </a:p>
                  </a:txBody>
                  <a:tcPr/>
                </a:tc>
                <a:tc>
                  <a:txBody>
                    <a:bodyPr/>
                    <a:lstStyle/>
                    <a:p>
                      <a:pPr algn="ctr"/>
                      <a:r>
                        <a:rPr lang="tr-TR" sz="1600" dirty="0"/>
                        <a:t>İNG+</a:t>
                      </a:r>
                    </a:p>
                  </a:txBody>
                  <a:tcPr/>
                </a:tc>
                <a:tc>
                  <a:txBody>
                    <a:bodyPr/>
                    <a:lstStyle/>
                    <a:p>
                      <a:pPr algn="ctr"/>
                      <a:r>
                        <a:rPr lang="tr-TR" sz="1400" dirty="0"/>
                        <a:t>*SÖZEL *SAYISAL</a:t>
                      </a:r>
                    </a:p>
                    <a:p>
                      <a:pPr algn="ctr"/>
                      <a:r>
                        <a:rPr lang="tr-TR" sz="1400" dirty="0"/>
                        <a:t>*EŞİT AĞIRLIK</a:t>
                      </a:r>
                    </a:p>
                    <a:p>
                      <a:pPr algn="ctr"/>
                      <a:r>
                        <a:rPr lang="tr-TR" sz="1400" dirty="0"/>
                        <a:t>*YABANCI</a:t>
                      </a:r>
                      <a:r>
                        <a:rPr lang="tr-TR" sz="1400" baseline="0" dirty="0"/>
                        <a:t> DİL</a:t>
                      </a:r>
                      <a:endParaRPr lang="tr-TR" sz="1400" dirty="0"/>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42735429"/>
              </p:ext>
            </p:extLst>
          </p:nvPr>
        </p:nvGraphicFramePr>
        <p:xfrm>
          <a:off x="76200" y="1066800"/>
          <a:ext cx="1447800" cy="21336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tblGrid>
              <a:tr h="2133600">
                <a:tc>
                  <a:txBody>
                    <a:bodyPr/>
                    <a:lstStyle/>
                    <a:p>
                      <a:pPr algn="ctr"/>
                      <a:endParaRPr lang="tr-TR" dirty="0"/>
                    </a:p>
                    <a:p>
                      <a:pPr algn="ctr"/>
                      <a:endParaRPr lang="tr-TR" dirty="0"/>
                    </a:p>
                    <a:p>
                      <a:pPr algn="ctr"/>
                      <a:r>
                        <a:rPr lang="tr-TR" dirty="0"/>
                        <a:t>KÜLTÜR LİSELERİ</a:t>
                      </a:r>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32466432"/>
              </p:ext>
            </p:extLst>
          </p:nvPr>
        </p:nvGraphicFramePr>
        <p:xfrm>
          <a:off x="0" y="3200401"/>
          <a:ext cx="9144000" cy="3657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657600">
                <a:tc>
                  <a:txBody>
                    <a:bodyPr/>
                    <a:lstStyle/>
                    <a:p>
                      <a:r>
                        <a:rPr lang="tr-TR" u="sng" dirty="0"/>
                        <a:t>FEN LİSELERİ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Fen liseleri sayısal yeteneği daha fazla olan öğrencilerin matematik ve fen alanında nitelikli eğitim almalarını sağlayan liselerdir.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Dersler genellikle laboratuvar ortamında deneyler ile gerçekleştirilir.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Öğrencilerin bilimsel araştırma yapmalarına, bilimsel ve teknolojik gelişmeleri izlemelerine yardımcı olacak şekilde yabancı öğrenmeleri amaçlanır.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Üniversiteye öğrenci yerleşme oranı açısından en başarılı liseler fen liseleridir. Fen lisesi öğrencileri üniversitelerin mühendislik, tıp , mimarlık fakültelerini  yerleşmektedir. </a:t>
                      </a:r>
                    </a:p>
                    <a:p>
                      <a:endParaRPr lang="tr-TR" dirty="0"/>
                    </a:p>
                  </a:txBody>
                  <a:tcPr/>
                </a:tc>
                <a:tc>
                  <a:txBody>
                    <a:bodyPr/>
                    <a:lstStyle/>
                    <a:p>
                      <a:r>
                        <a:rPr lang="tr-TR" u="sng" dirty="0"/>
                        <a:t>SOSYAL BİLİMLER LİSELERİ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Sosyal Bilimler Liseleri  edebiyat, sosyal bilimler ve yabancı dil alanında yetkin bireyleri yetiştirmeyi hedeflemektedir.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Bu liselerden mezun olan öğrenciler üniversitelerin hukuk, siyasal bilimler, edebiyat, felsefe gibi sosyal ve dilsel zeka gerektiren bölümlerinde başarılı olabilirler.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Bu okullarda  'Uluslararası denklik' özelliğine sahip 'Bakalorya Programı' mevcuttur. Bu programla öğrencilere yurtdışında üniversiteyi burslu okuma imkanı verilmektedir.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Sosyal Bilimler Lisesi öğrencilerinin üniversiteyi kazanma  oranları oldukça yüksektir.</a:t>
                      </a:r>
                    </a:p>
                    <a:p>
                      <a:endParaRPr lang="tr-TR" dirty="0"/>
                    </a:p>
                  </a:txBody>
                  <a:tcPr/>
                </a:tc>
                <a:tc>
                  <a:txBody>
                    <a:bodyPr/>
                    <a:lstStyle/>
                    <a:p>
                      <a:r>
                        <a:rPr lang="tr-TR" u="sng" dirty="0"/>
                        <a:t>ANADOLU LİSELERİ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Anadolu Liseleri öğrencilerin ilgi, yetenek ve başarılarına göre seçecekleri alanlara göre onları yüksek öğretim programlarına hazırlamanın yanı sıra yabancı dil eğitimiyle de  öğrencileri dünyadaki bilimsel ve teknolojik gelişmeleri izleyebilecek düzeye getirmeyi amaçlamaktadır.</a:t>
                      </a:r>
                    </a:p>
                    <a:p>
                      <a:endParaRPr lang="tr-TR"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68925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YÜZDELİK DİLİM KAVRAMI</a:t>
            </a:r>
          </a:p>
        </p:txBody>
      </p:sp>
      <p:sp>
        <p:nvSpPr>
          <p:cNvPr id="3" name="Content Placeholder 2"/>
          <p:cNvSpPr>
            <a:spLocks noGrp="1"/>
          </p:cNvSpPr>
          <p:nvPr>
            <p:ph idx="1"/>
          </p:nvPr>
        </p:nvSpPr>
        <p:spPr/>
        <p:txBody>
          <a:bodyPr>
            <a:normAutofit fontScale="92500" lnSpcReduction="20000"/>
          </a:bodyPr>
          <a:lstStyle/>
          <a:p>
            <a:r>
              <a:rPr lang="tr-TR" dirty="0"/>
              <a:t>Sınava giren öğrencinin LGS den aldığı puanla,  sınava giren </a:t>
            </a:r>
            <a:r>
              <a:rPr lang="tr-TR" dirty="0">
                <a:solidFill>
                  <a:srgbClr val="FF0000"/>
                </a:solidFill>
              </a:rPr>
              <a:t>tüm öğrenciler içindeki başarı sıralamasını</a:t>
            </a:r>
            <a:r>
              <a:rPr lang="tr-TR" dirty="0"/>
              <a:t> gösteren değerdir.</a:t>
            </a:r>
          </a:p>
          <a:p>
            <a:r>
              <a:rPr lang="tr-TR" dirty="0"/>
              <a:t>Ör, 1.300.000 (bir milyon üçyüz bin) öğrenci sınava girmişse ve öğrenci 130.000. (yüz otuz bininci) olduysa yüzdelik dilimi %10 dur.</a:t>
            </a:r>
          </a:p>
          <a:p>
            <a:r>
              <a:rPr lang="tr-TR" dirty="0"/>
              <a:t>Sınav sonucunda yüzdelik diliminiz yazacak.</a:t>
            </a:r>
          </a:p>
          <a:p>
            <a:r>
              <a:rPr lang="tr-TR" dirty="0">
                <a:solidFill>
                  <a:srgbClr val="FF0000"/>
                </a:solidFill>
              </a:rPr>
              <a:t>Okulların puanları her yıl değişirken yüzdelik dilimlerde önemli bir değişim olmaz.</a:t>
            </a:r>
          </a:p>
          <a:p>
            <a:r>
              <a:rPr lang="tr-TR" dirty="0"/>
              <a:t>Puana takılmayalım, </a:t>
            </a:r>
            <a:r>
              <a:rPr lang="tr-TR" dirty="0">
                <a:solidFill>
                  <a:srgbClr val="FF0000"/>
                </a:solidFill>
              </a:rPr>
              <a:t>önemli olan yüzdelik dilim.</a:t>
            </a:r>
          </a:p>
        </p:txBody>
      </p:sp>
    </p:spTree>
    <p:extLst>
      <p:ext uri="{BB962C8B-B14F-4D97-AF65-F5344CB8AC3E}">
        <p14:creationId xmlns:p14="http://schemas.microsoft.com/office/powerpoint/2010/main" val="45001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Metin kutusu"/>
          <p:cNvSpPr txBox="1"/>
          <p:nvPr/>
        </p:nvSpPr>
        <p:spPr>
          <a:xfrm>
            <a:off x="5371608" y="5769772"/>
            <a:ext cx="194411" cy="21929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825"/>
          </a:p>
        </p:txBody>
      </p:sp>
      <p:sp>
        <p:nvSpPr>
          <p:cNvPr id="3" name="Title 2"/>
          <p:cNvSpPr>
            <a:spLocks noGrp="1"/>
          </p:cNvSpPr>
          <p:nvPr>
            <p:ph type="title"/>
          </p:nvPr>
        </p:nvSpPr>
        <p:spPr>
          <a:xfrm>
            <a:off x="457200" y="274638"/>
            <a:ext cx="8229600" cy="2925762"/>
          </a:xfrm>
        </p:spPr>
        <p:txBody>
          <a:bodyPr>
            <a:normAutofit/>
          </a:bodyPr>
          <a:lstStyle/>
          <a:p>
            <a:r>
              <a:rPr lang="tr-TR" dirty="0"/>
              <a:t>İSTANBUL’UN EN İYİ DEVLET LİSELERİNİN YÜZDELİK DİLİMLERİ VE TABAN PUANLARINA BAKALIM</a:t>
            </a:r>
          </a:p>
        </p:txBody>
      </p:sp>
    </p:spTree>
    <p:extLst>
      <p:ext uri="{BB962C8B-B14F-4D97-AF65-F5344CB8AC3E}">
        <p14:creationId xmlns:p14="http://schemas.microsoft.com/office/powerpoint/2010/main" val="317281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val="1475192093"/>
              </p:ext>
            </p:extLst>
          </p:nvPr>
        </p:nvGraphicFramePr>
        <p:xfrm>
          <a:off x="0" y="152402"/>
          <a:ext cx="9067800" cy="6476998"/>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tblGrid>
              <a:tr h="1125751">
                <a:tc>
                  <a:txBody>
                    <a:bodyPr/>
                    <a:lstStyle/>
                    <a:p>
                      <a:pPr algn="ctr"/>
                      <a:endParaRPr lang="tr-TR" dirty="0"/>
                    </a:p>
                    <a:p>
                      <a:pPr algn="ctr"/>
                      <a:r>
                        <a:rPr lang="tr-TR" dirty="0"/>
                        <a:t>SOSYAL</a:t>
                      </a:r>
                      <a:r>
                        <a:rPr lang="tr-TR" baseline="0" dirty="0"/>
                        <a:t> BİLİMLER LİSELERİ</a:t>
                      </a:r>
                      <a:endParaRPr lang="tr-TR" dirty="0"/>
                    </a:p>
                  </a:txBody>
                  <a:tcPr/>
                </a:tc>
                <a:tc>
                  <a:txBody>
                    <a:bodyPr/>
                    <a:lstStyle/>
                    <a:p>
                      <a:pPr algn="ctr"/>
                      <a:endParaRPr lang="tr-TR" dirty="0"/>
                    </a:p>
                  </a:txBody>
                  <a:tcPr/>
                </a:tc>
                <a:tc>
                  <a:txBody>
                    <a:bodyPr/>
                    <a:lstStyle/>
                    <a:p>
                      <a:r>
                        <a:rPr lang="tr-TR" dirty="0"/>
                        <a:t>TABAN PUAN</a:t>
                      </a:r>
                    </a:p>
                  </a:txBody>
                  <a:tcPr/>
                </a:tc>
                <a:tc>
                  <a:txBody>
                    <a:bodyPr/>
                    <a:lstStyle/>
                    <a:p>
                      <a:r>
                        <a:rPr lang="tr-TR" dirty="0"/>
                        <a:t>YÜZDELİK</a:t>
                      </a:r>
                    </a:p>
                  </a:txBody>
                  <a:tcPr/>
                </a:tc>
                <a:tc>
                  <a:txBody>
                    <a:bodyPr/>
                    <a:lstStyle/>
                    <a:p>
                      <a:r>
                        <a:rPr lang="tr-TR" dirty="0"/>
                        <a:t>DİLİM</a:t>
                      </a:r>
                    </a:p>
                  </a:txBody>
                  <a:tcPr/>
                </a:tc>
                <a:extLst>
                  <a:ext uri="{0D108BD9-81ED-4DB2-BD59-A6C34878D82A}">
                    <a16:rowId xmlns:a16="http://schemas.microsoft.com/office/drawing/2014/main" val="10000"/>
                  </a:ext>
                </a:extLst>
              </a:tr>
              <a:tr h="1748841">
                <a:tc>
                  <a:txBody>
                    <a:bodyPr/>
                    <a:lstStyle/>
                    <a:p>
                      <a:r>
                        <a:rPr lang="tr-TR" sz="2000" kern="1200" dirty="0">
                          <a:solidFill>
                            <a:schemeClr val="dk1"/>
                          </a:solidFill>
                          <a:effectLst/>
                          <a:latin typeface="+mn-lt"/>
                          <a:ea typeface="+mn-ea"/>
                          <a:cs typeface="+mn-cs"/>
                        </a:rPr>
                        <a:t>İSTANBUL / BAHÇELİEVLER / Prof. Dr. Mümtaz Turhan Sosyal Bilimler Lisesi</a:t>
                      </a:r>
                      <a:endParaRPr lang="tr-TR" sz="2000" dirty="0"/>
                    </a:p>
                  </a:txBody>
                  <a:tcPr/>
                </a:tc>
                <a:tc>
                  <a:txBody>
                    <a:bodyPr/>
                    <a:lstStyle/>
                    <a:p>
                      <a:pPr algn="ctr"/>
                      <a:endParaRPr lang="tr-TR" dirty="0"/>
                    </a:p>
                    <a:p>
                      <a:pPr algn="ctr"/>
                      <a:endParaRPr lang="tr-TR" dirty="0"/>
                    </a:p>
                    <a:p>
                      <a:pPr algn="ctr"/>
                      <a:r>
                        <a:rPr lang="tr-TR" dirty="0"/>
                        <a:t>Hazırlık +</a:t>
                      </a:r>
                      <a:r>
                        <a:rPr lang="tr-TR" baseline="0" dirty="0"/>
                        <a:t> 4 yıl</a:t>
                      </a:r>
                      <a:endParaRPr lang="tr-TR" dirty="0"/>
                    </a:p>
                  </a:txBody>
                  <a:tcPr/>
                </a:tc>
                <a:tc>
                  <a:txBody>
                    <a:bodyPr/>
                    <a:lstStyle/>
                    <a:p>
                      <a:pPr algn="ctr">
                        <a:lnSpc>
                          <a:spcPct val="115000"/>
                        </a:lnSpc>
                        <a:spcAft>
                          <a:spcPts val="750"/>
                        </a:spcAft>
                      </a:pPr>
                      <a:r>
                        <a:rPr lang="tr-TR" sz="1600" dirty="0">
                          <a:solidFill>
                            <a:srgbClr val="000000"/>
                          </a:solidFill>
                          <a:effectLst/>
                          <a:latin typeface="Arial"/>
                          <a:ea typeface="Calibri"/>
                          <a:cs typeface="Times New Roman"/>
                        </a:rPr>
                        <a:t>406,9052</a:t>
                      </a:r>
                      <a:endParaRPr lang="tr-TR" sz="1600" dirty="0">
                        <a:effectLst/>
                        <a:latin typeface="Calibri"/>
                        <a:ea typeface="Calibri"/>
                        <a:cs typeface="Times New Roman"/>
                      </a:endParaRPr>
                    </a:p>
                  </a:txBody>
                  <a:tcPr marL="0" marR="0" marT="0" marB="0" anchor="ctr"/>
                </a:tc>
                <a:tc>
                  <a:txBody>
                    <a:bodyPr/>
                    <a:lstStyle/>
                    <a:p>
                      <a:pPr algn="ctr">
                        <a:lnSpc>
                          <a:spcPct val="115000"/>
                        </a:lnSpc>
                        <a:spcAft>
                          <a:spcPts val="750"/>
                        </a:spcAft>
                      </a:pPr>
                      <a:r>
                        <a:rPr lang="tr-TR" sz="1600" dirty="0">
                          <a:solidFill>
                            <a:srgbClr val="000000"/>
                          </a:solidFill>
                          <a:effectLst/>
                          <a:latin typeface="Arial"/>
                          <a:ea typeface="Calibri"/>
                          <a:cs typeface="Times New Roman"/>
                        </a:rPr>
                        <a:t>6,71</a:t>
                      </a:r>
                      <a:endParaRPr lang="tr-TR" sz="1600" dirty="0">
                        <a:effectLst/>
                        <a:latin typeface="Calibri"/>
                        <a:ea typeface="Calibri"/>
                        <a:cs typeface="Times New Roman"/>
                      </a:endParaRPr>
                    </a:p>
                  </a:txBody>
                  <a:tcPr marL="0" marR="0" marT="0" marB="0" anchor="ctr"/>
                </a:tc>
                <a:tc>
                  <a:txBody>
                    <a:bodyPr/>
                    <a:lstStyle/>
                    <a:p>
                      <a:pPr algn="ctr">
                        <a:lnSpc>
                          <a:spcPct val="115000"/>
                        </a:lnSpc>
                        <a:spcAft>
                          <a:spcPts val="750"/>
                        </a:spcAft>
                      </a:pPr>
                      <a:r>
                        <a:rPr lang="tr-TR" sz="1600" dirty="0">
                          <a:solidFill>
                            <a:srgbClr val="000000"/>
                          </a:solidFill>
                          <a:effectLst/>
                          <a:latin typeface="Arial"/>
                          <a:ea typeface="Calibri"/>
                          <a:cs typeface="Times New Roman"/>
                        </a:rPr>
                        <a:t>1,28</a:t>
                      </a:r>
                      <a:endParaRPr lang="tr-TR" sz="1600" dirty="0">
                        <a:effectLst/>
                        <a:latin typeface="Calibri"/>
                        <a:ea typeface="Calibri"/>
                        <a:cs typeface="Times New Roman"/>
                      </a:endParaRPr>
                    </a:p>
                  </a:txBody>
                  <a:tcPr marL="0" marR="0" marT="0" marB="0" anchor="ctr"/>
                </a:tc>
                <a:extLst>
                  <a:ext uri="{0D108BD9-81ED-4DB2-BD59-A6C34878D82A}">
                    <a16:rowId xmlns:a16="http://schemas.microsoft.com/office/drawing/2014/main" val="10001"/>
                  </a:ext>
                </a:extLst>
              </a:tr>
              <a:tr h="1801203">
                <a:tc>
                  <a:txBody>
                    <a:bodyPr/>
                    <a:lstStyle/>
                    <a:p>
                      <a:r>
                        <a:rPr lang="tr-TR" sz="2000" kern="1200" dirty="0">
                          <a:solidFill>
                            <a:schemeClr val="dk1"/>
                          </a:solidFill>
                          <a:effectLst/>
                          <a:latin typeface="+mn-lt"/>
                          <a:ea typeface="+mn-ea"/>
                          <a:cs typeface="+mn-cs"/>
                        </a:rPr>
                        <a:t>İSTANBUL / BEYLİKDÜZÜ / Vali Muammer Güler Sosyal Bilimler Lisesi</a:t>
                      </a:r>
                      <a:endParaRPr lang="tr-TR" sz="2000" dirty="0"/>
                    </a:p>
                  </a:txBody>
                  <a:tcPr/>
                </a:tc>
                <a:tc>
                  <a:txBody>
                    <a:bodyPr/>
                    <a:lstStyle/>
                    <a:p>
                      <a:pPr algn="ctr"/>
                      <a:endParaRPr lang="tr-TR" dirty="0"/>
                    </a:p>
                    <a:p>
                      <a:pPr algn="ctr"/>
                      <a:endParaRPr lang="tr-TR" dirty="0"/>
                    </a:p>
                    <a:p>
                      <a:pPr algn="ctr"/>
                      <a:r>
                        <a:rPr lang="tr-TR" dirty="0"/>
                        <a:t>Hazırlık +</a:t>
                      </a:r>
                      <a:r>
                        <a:rPr lang="tr-TR" baseline="0" dirty="0"/>
                        <a:t> 4 yıl</a:t>
                      </a:r>
                      <a:endParaRPr lang="tr-TR" dirty="0"/>
                    </a:p>
                  </a:txBody>
                  <a:tcPr/>
                </a:tc>
                <a:tc>
                  <a:txBody>
                    <a:bodyPr/>
                    <a:lstStyle/>
                    <a:p>
                      <a:pPr algn="ctr">
                        <a:lnSpc>
                          <a:spcPct val="115000"/>
                        </a:lnSpc>
                        <a:spcAft>
                          <a:spcPts val="750"/>
                        </a:spcAft>
                      </a:pPr>
                      <a:r>
                        <a:rPr lang="tr-TR" sz="1600" dirty="0">
                          <a:solidFill>
                            <a:srgbClr val="000000"/>
                          </a:solidFill>
                          <a:effectLst/>
                          <a:latin typeface="Arial"/>
                          <a:ea typeface="Calibri"/>
                          <a:cs typeface="Times New Roman"/>
                        </a:rPr>
                        <a:t>390,5262</a:t>
                      </a:r>
                      <a:endParaRPr lang="tr-TR" sz="1600" dirty="0">
                        <a:effectLst/>
                        <a:latin typeface="Calibri"/>
                        <a:ea typeface="Calibri"/>
                        <a:cs typeface="Times New Roman"/>
                      </a:endParaRPr>
                    </a:p>
                  </a:txBody>
                  <a:tcPr marL="0" marR="0" marT="0" marB="0" anchor="ctr"/>
                </a:tc>
                <a:tc>
                  <a:txBody>
                    <a:bodyPr/>
                    <a:lstStyle/>
                    <a:p>
                      <a:pPr algn="ctr">
                        <a:lnSpc>
                          <a:spcPct val="115000"/>
                        </a:lnSpc>
                        <a:spcAft>
                          <a:spcPts val="750"/>
                        </a:spcAft>
                      </a:pPr>
                      <a:r>
                        <a:rPr lang="tr-TR" sz="1600" dirty="0">
                          <a:solidFill>
                            <a:srgbClr val="000000"/>
                          </a:solidFill>
                          <a:effectLst/>
                          <a:latin typeface="Arial"/>
                          <a:ea typeface="Calibri"/>
                          <a:cs typeface="Times New Roman"/>
                        </a:rPr>
                        <a:t>9,63</a:t>
                      </a:r>
                      <a:endParaRPr lang="tr-TR" sz="1600" dirty="0">
                        <a:effectLst/>
                        <a:latin typeface="Calibri"/>
                        <a:ea typeface="Calibri"/>
                        <a:cs typeface="Times New Roman"/>
                      </a:endParaRPr>
                    </a:p>
                  </a:txBody>
                  <a:tcPr marL="0" marR="0" marT="0" marB="0" anchor="ctr"/>
                </a:tc>
                <a:tc>
                  <a:txBody>
                    <a:bodyPr/>
                    <a:lstStyle/>
                    <a:p>
                      <a:pPr algn="ctr">
                        <a:lnSpc>
                          <a:spcPct val="115000"/>
                        </a:lnSpc>
                        <a:spcAft>
                          <a:spcPts val="750"/>
                        </a:spcAft>
                      </a:pPr>
                      <a:r>
                        <a:rPr lang="tr-TR" sz="1600" dirty="0">
                          <a:solidFill>
                            <a:srgbClr val="000000"/>
                          </a:solidFill>
                          <a:effectLst/>
                          <a:latin typeface="Arial"/>
                          <a:ea typeface="Calibri"/>
                          <a:cs typeface="Times New Roman"/>
                        </a:rPr>
                        <a:t>3,84</a:t>
                      </a:r>
                      <a:endParaRPr lang="tr-TR" sz="1600" dirty="0">
                        <a:effectLst/>
                        <a:latin typeface="Calibri"/>
                        <a:ea typeface="Calibri"/>
                        <a:cs typeface="Times New Roman"/>
                      </a:endParaRPr>
                    </a:p>
                  </a:txBody>
                  <a:tcPr marL="0" marR="0" marT="0" marB="0" anchor="ctr"/>
                </a:tc>
                <a:extLst>
                  <a:ext uri="{0D108BD9-81ED-4DB2-BD59-A6C34878D82A}">
                    <a16:rowId xmlns:a16="http://schemas.microsoft.com/office/drawing/2014/main" val="10002"/>
                  </a:ext>
                </a:extLst>
              </a:tr>
              <a:tr h="1801203">
                <a:tc>
                  <a:txBody>
                    <a:bodyPr/>
                    <a:lstStyle/>
                    <a:p>
                      <a:r>
                        <a:rPr lang="tr-TR" sz="2000" kern="1200" dirty="0">
                          <a:solidFill>
                            <a:schemeClr val="dk1"/>
                          </a:solidFill>
                          <a:effectLst/>
                          <a:latin typeface="+mn-lt"/>
                          <a:ea typeface="+mn-ea"/>
                          <a:cs typeface="+mn-cs"/>
                        </a:rPr>
                        <a:t>İSTANBUL / ŞİLE / Şile Oya-Ali Osman Keçeci Sosyal Bilimler Lisesi</a:t>
                      </a:r>
                      <a:endParaRPr lang="tr-TR"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dirty="0"/>
                    </a:p>
                    <a:p>
                      <a:pPr marL="0" marR="0" indent="0" algn="ctr" defTabSz="914400" rtl="0" eaLnBrk="1" fontAlgn="auto" latinLnBrk="0" hangingPunct="1">
                        <a:lnSpc>
                          <a:spcPct val="100000"/>
                        </a:lnSpc>
                        <a:spcBef>
                          <a:spcPts val="0"/>
                        </a:spcBef>
                        <a:spcAft>
                          <a:spcPts val="0"/>
                        </a:spcAft>
                        <a:buClrTx/>
                        <a:buSzTx/>
                        <a:buFontTx/>
                        <a:buNone/>
                        <a:tabLst/>
                        <a:defRPr/>
                      </a:pPr>
                      <a:endParaRPr lang="tr-TR" dirty="0"/>
                    </a:p>
                    <a:p>
                      <a:pPr marL="0" marR="0" indent="0" algn="ctr" defTabSz="914400" rtl="0" eaLnBrk="1" fontAlgn="auto" latinLnBrk="0" hangingPunct="1">
                        <a:lnSpc>
                          <a:spcPct val="100000"/>
                        </a:lnSpc>
                        <a:spcBef>
                          <a:spcPts val="0"/>
                        </a:spcBef>
                        <a:spcAft>
                          <a:spcPts val="0"/>
                        </a:spcAft>
                        <a:buClrTx/>
                        <a:buSzTx/>
                        <a:buFontTx/>
                        <a:buNone/>
                        <a:tabLst/>
                        <a:defRPr/>
                      </a:pPr>
                      <a:r>
                        <a:rPr lang="tr-TR" dirty="0"/>
                        <a:t>Hazırlık +</a:t>
                      </a:r>
                      <a:r>
                        <a:rPr lang="tr-TR" baseline="0" dirty="0"/>
                        <a:t> 4 yıl</a:t>
                      </a:r>
                      <a:endParaRPr lang="tr-TR" dirty="0"/>
                    </a:p>
                    <a:p>
                      <a:pPr algn="ctr"/>
                      <a:endParaRPr lang="tr-TR" dirty="0"/>
                    </a:p>
                  </a:txBody>
                  <a:tcPr/>
                </a:tc>
                <a:tc>
                  <a:txBody>
                    <a:bodyPr/>
                    <a:lstStyle/>
                    <a:p>
                      <a:pPr algn="ctr">
                        <a:lnSpc>
                          <a:spcPct val="115000"/>
                        </a:lnSpc>
                        <a:spcAft>
                          <a:spcPts val="750"/>
                        </a:spcAft>
                      </a:pPr>
                      <a:r>
                        <a:rPr lang="tr-TR" sz="1600">
                          <a:solidFill>
                            <a:srgbClr val="000000"/>
                          </a:solidFill>
                          <a:effectLst/>
                          <a:latin typeface="Arial"/>
                          <a:ea typeface="Calibri"/>
                          <a:cs typeface="Times New Roman"/>
                        </a:rPr>
                        <a:t>361,944</a:t>
                      </a:r>
                      <a:endParaRPr lang="tr-TR" sz="1600">
                        <a:effectLst/>
                        <a:latin typeface="Calibri"/>
                        <a:ea typeface="Calibri"/>
                        <a:cs typeface="Times New Roman"/>
                      </a:endParaRPr>
                    </a:p>
                  </a:txBody>
                  <a:tcPr marL="0" marR="0" marT="0" marB="0" anchor="ctr"/>
                </a:tc>
                <a:tc>
                  <a:txBody>
                    <a:bodyPr/>
                    <a:lstStyle/>
                    <a:p>
                      <a:pPr algn="ctr">
                        <a:lnSpc>
                          <a:spcPct val="115000"/>
                        </a:lnSpc>
                        <a:spcAft>
                          <a:spcPts val="750"/>
                        </a:spcAft>
                      </a:pPr>
                      <a:r>
                        <a:rPr lang="tr-TR" sz="1600" dirty="0">
                          <a:solidFill>
                            <a:srgbClr val="000000"/>
                          </a:solidFill>
                          <a:effectLst/>
                          <a:latin typeface="Arial"/>
                          <a:ea typeface="Calibri"/>
                          <a:cs typeface="Times New Roman"/>
                        </a:rPr>
                        <a:t>16,31</a:t>
                      </a:r>
                      <a:endParaRPr lang="tr-TR" sz="1600" dirty="0">
                        <a:effectLst/>
                        <a:latin typeface="Calibri"/>
                        <a:ea typeface="Calibri"/>
                        <a:cs typeface="Times New Roman"/>
                      </a:endParaRPr>
                    </a:p>
                  </a:txBody>
                  <a:tcPr marL="0" marR="0" marT="0" marB="0" anchor="ctr"/>
                </a:tc>
                <a:tc>
                  <a:txBody>
                    <a:bodyPr/>
                    <a:lstStyle/>
                    <a:p>
                      <a:pPr algn="ctr">
                        <a:lnSpc>
                          <a:spcPct val="115000"/>
                        </a:lnSpc>
                        <a:spcAft>
                          <a:spcPts val="750"/>
                        </a:spcAft>
                      </a:pPr>
                      <a:r>
                        <a:rPr lang="tr-TR" sz="1600" dirty="0">
                          <a:solidFill>
                            <a:srgbClr val="000000"/>
                          </a:solidFill>
                          <a:effectLst/>
                          <a:latin typeface="Arial"/>
                          <a:ea typeface="Calibri"/>
                          <a:cs typeface="Times New Roman"/>
                        </a:rPr>
                        <a:t>8,61</a:t>
                      </a:r>
                      <a:endParaRPr lang="tr-TR" sz="1600" dirty="0">
                        <a:effectLst/>
                        <a:latin typeface="Calibri"/>
                        <a:ea typeface="Calibri"/>
                        <a:cs typeface="Times New Roman"/>
                      </a:endParaRPr>
                    </a:p>
                  </a:txBody>
                  <a:tcPr marL="0" marR="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76903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70357"/>
            <a:ext cx="1880552" cy="2317286"/>
          </a:xfrm>
        </p:spPr>
        <p:txBody>
          <a:bodyPr>
            <a:normAutofit fontScale="90000"/>
          </a:bodyPr>
          <a:lstStyle/>
          <a:p>
            <a:pPr lvl="0" fontAlgn="base">
              <a:spcAft>
                <a:spcPct val="0"/>
              </a:spcAft>
            </a:pPr>
            <a:br>
              <a:rPr lang="en-US" sz="1875" b="1" dirty="0">
                <a:solidFill>
                  <a:prstClr val="white"/>
                </a:solidFill>
                <a:latin typeface="Arial" panose="020B0604020202020204" pitchFamily="34" charset="0"/>
                <a:cs typeface="Arial" panose="020B0604020202020204" pitchFamily="34" charset="0"/>
              </a:rPr>
            </a:br>
            <a:br>
              <a:rPr lang="en-US" sz="1875" b="1" dirty="0">
                <a:solidFill>
                  <a:prstClr val="white"/>
                </a:solidFill>
                <a:latin typeface="Arial" panose="020B0604020202020204" pitchFamily="34" charset="0"/>
                <a:cs typeface="Arial" panose="020B0604020202020204" pitchFamily="34" charset="0"/>
              </a:rPr>
            </a:br>
            <a:br>
              <a:rPr lang="en-US" sz="2200" b="1" dirty="0">
                <a:solidFill>
                  <a:srgbClr val="FF0000"/>
                </a:solidFill>
                <a:latin typeface="+mn-lt"/>
                <a:cs typeface="Arial" panose="020B0604020202020204" pitchFamily="34" charset="0"/>
              </a:rPr>
            </a:br>
            <a:r>
              <a:rPr lang="tr-TR" sz="2200" b="1" dirty="0">
                <a:solidFill>
                  <a:srgbClr val="0000FF"/>
                </a:solidFill>
                <a:latin typeface="+mn-lt"/>
                <a:cs typeface="Arial" panose="020B0604020202020204" pitchFamily="34" charset="0"/>
              </a:rPr>
              <a:t>İSTANBUL’DAKİ </a:t>
            </a:r>
            <a:br>
              <a:rPr lang="tr-TR" sz="2200" b="1" dirty="0">
                <a:solidFill>
                  <a:srgbClr val="0000FF"/>
                </a:solidFill>
                <a:latin typeface="+mn-lt"/>
                <a:cs typeface="Arial" panose="020B0604020202020204" pitchFamily="34" charset="0"/>
              </a:rPr>
            </a:br>
            <a:r>
              <a:rPr lang="tr-TR" sz="2200" b="1" dirty="0">
                <a:solidFill>
                  <a:srgbClr val="0000FF"/>
                </a:solidFill>
                <a:latin typeface="+mn-lt"/>
                <a:cs typeface="Arial" panose="020B0604020202020204" pitchFamily="34" charset="0"/>
              </a:rPr>
              <a:t>FEN </a:t>
            </a:r>
            <a:br>
              <a:rPr lang="tr-TR" sz="2200" b="1" dirty="0">
                <a:solidFill>
                  <a:srgbClr val="0000FF"/>
                </a:solidFill>
                <a:latin typeface="+mn-lt"/>
                <a:cs typeface="Arial" panose="020B0604020202020204" pitchFamily="34" charset="0"/>
              </a:rPr>
            </a:br>
            <a:r>
              <a:rPr lang="tr-TR" sz="2200" b="1" dirty="0">
                <a:solidFill>
                  <a:srgbClr val="0000FF"/>
                </a:solidFill>
                <a:latin typeface="+mn-lt"/>
                <a:cs typeface="Arial" panose="020B0604020202020204" pitchFamily="34" charset="0"/>
              </a:rPr>
              <a:t>LİSELERİNİN  </a:t>
            </a:r>
            <a:br>
              <a:rPr lang="tr-TR" sz="2200" b="1" dirty="0">
                <a:solidFill>
                  <a:srgbClr val="0000FF"/>
                </a:solidFill>
                <a:latin typeface="+mn-lt"/>
                <a:cs typeface="Arial" panose="020B0604020202020204" pitchFamily="34" charset="0"/>
              </a:rPr>
            </a:br>
            <a:r>
              <a:rPr lang="tr-TR" sz="2200" b="1" dirty="0">
                <a:solidFill>
                  <a:srgbClr val="0000FF"/>
                </a:solidFill>
                <a:latin typeface="+mn-lt"/>
                <a:cs typeface="Arial" panose="020B0604020202020204" pitchFamily="34" charset="0"/>
              </a:rPr>
              <a:t>2019 TABAN PUANLARI</a:t>
            </a:r>
            <a:br>
              <a:rPr lang="tr-TR" sz="1875" b="1" dirty="0">
                <a:solidFill>
                  <a:prstClr val="white"/>
                </a:solidFill>
                <a:cs typeface="Arial" panose="020B0604020202020204" pitchFamily="34" charset="0"/>
              </a:rPr>
            </a:br>
            <a:br>
              <a:rPr lang="tr-TR" b="1" dirty="0">
                <a:solidFill>
                  <a:srgbClr val="FF0000"/>
                </a:solidFill>
                <a:latin typeface="Arial" charset="0"/>
              </a:rPr>
            </a:br>
            <a:endParaRPr lang="en-US" dirty="0">
              <a:solidFill>
                <a:srgbClr val="FF0000"/>
              </a:solidFill>
            </a:endParaRPr>
          </a:p>
        </p:txBody>
      </p:sp>
      <p:sp>
        <p:nvSpPr>
          <p:cNvPr id="8" name="2 Metin kutusu"/>
          <p:cNvSpPr txBox="1"/>
          <p:nvPr/>
        </p:nvSpPr>
        <p:spPr>
          <a:xfrm>
            <a:off x="5371608" y="5769772"/>
            <a:ext cx="194411" cy="21929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825"/>
          </a:p>
        </p:txBody>
      </p:sp>
      <p:graphicFrame>
        <p:nvGraphicFramePr>
          <p:cNvPr id="3" name="Tablo 2">
            <a:extLst>
              <a:ext uri="{FF2B5EF4-FFF2-40B4-BE49-F238E27FC236}">
                <a16:creationId xmlns:a16="http://schemas.microsoft.com/office/drawing/2014/main" id="{E2A7440B-5DD1-4B7C-93D8-6BE11C5B76A2}"/>
              </a:ext>
            </a:extLst>
          </p:cNvPr>
          <p:cNvGraphicFramePr>
            <a:graphicFrameLocks noGrp="1"/>
          </p:cNvGraphicFramePr>
          <p:nvPr>
            <p:extLst>
              <p:ext uri="{D42A27DB-BD31-4B8C-83A1-F6EECF244321}">
                <p14:modId xmlns:p14="http://schemas.microsoft.com/office/powerpoint/2010/main" val="622872463"/>
              </p:ext>
            </p:extLst>
          </p:nvPr>
        </p:nvGraphicFramePr>
        <p:xfrm>
          <a:off x="1752600" y="381000"/>
          <a:ext cx="6795904" cy="6179419"/>
        </p:xfrm>
        <a:graphic>
          <a:graphicData uri="http://schemas.openxmlformats.org/drawingml/2006/table">
            <a:tbl>
              <a:tblPr/>
              <a:tblGrid>
                <a:gridCol w="517123">
                  <a:extLst>
                    <a:ext uri="{9D8B030D-6E8A-4147-A177-3AD203B41FA5}">
                      <a16:colId xmlns:a16="http://schemas.microsoft.com/office/drawing/2014/main" val="2411308177"/>
                    </a:ext>
                  </a:extLst>
                </a:gridCol>
                <a:gridCol w="3387338">
                  <a:extLst>
                    <a:ext uri="{9D8B030D-6E8A-4147-A177-3AD203B41FA5}">
                      <a16:colId xmlns:a16="http://schemas.microsoft.com/office/drawing/2014/main" val="2188450487"/>
                    </a:ext>
                  </a:extLst>
                </a:gridCol>
                <a:gridCol w="976115">
                  <a:extLst>
                    <a:ext uri="{9D8B030D-6E8A-4147-A177-3AD203B41FA5}">
                      <a16:colId xmlns:a16="http://schemas.microsoft.com/office/drawing/2014/main" val="2875628674"/>
                    </a:ext>
                  </a:extLst>
                </a:gridCol>
                <a:gridCol w="879981">
                  <a:extLst>
                    <a:ext uri="{9D8B030D-6E8A-4147-A177-3AD203B41FA5}">
                      <a16:colId xmlns:a16="http://schemas.microsoft.com/office/drawing/2014/main" val="1709313076"/>
                    </a:ext>
                  </a:extLst>
                </a:gridCol>
                <a:gridCol w="1035347">
                  <a:extLst>
                    <a:ext uri="{9D8B030D-6E8A-4147-A177-3AD203B41FA5}">
                      <a16:colId xmlns:a16="http://schemas.microsoft.com/office/drawing/2014/main" val="2073348385"/>
                    </a:ext>
                  </a:extLst>
                </a:gridCol>
              </a:tblGrid>
              <a:tr h="811497">
                <a:tc>
                  <a:txBody>
                    <a:bodyPr/>
                    <a:lstStyle/>
                    <a:p>
                      <a:pPr algn="ctr" fontAlgn="ctr"/>
                      <a:r>
                        <a:rPr lang="tr-TR" sz="1400" b="1" i="0" u="none" strike="noStrike" dirty="0">
                          <a:solidFill>
                            <a:srgbClr val="0000FF"/>
                          </a:solidFill>
                          <a:effectLst/>
                          <a:latin typeface="Calibri" panose="020F0502020204030204" pitchFamily="34" charset="0"/>
                        </a:rPr>
                        <a:t>SIRA</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FF"/>
                          </a:solidFill>
                          <a:effectLst/>
                          <a:latin typeface="Calibri" panose="020F0502020204030204" pitchFamily="34" charset="0"/>
                        </a:rPr>
                        <a:t>Okul Adı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FF"/>
                          </a:solidFill>
                          <a:effectLst/>
                          <a:latin typeface="Calibri" panose="020F0502020204030204" pitchFamily="34" charset="0"/>
                        </a:rPr>
                        <a:t>TÜRÜ</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400" b="1" i="0" u="none" strike="noStrike" dirty="0">
                          <a:solidFill>
                            <a:srgbClr val="0000FF"/>
                          </a:solidFill>
                          <a:effectLst/>
                          <a:latin typeface="Calibri" panose="020F0502020204030204" pitchFamily="34" charset="0"/>
                        </a:rPr>
                        <a:t>2019 LGS</a:t>
                      </a:r>
                      <a:br>
                        <a:rPr lang="tr-TR" sz="1400" b="1" i="0" u="none" strike="noStrike" dirty="0">
                          <a:solidFill>
                            <a:srgbClr val="0000FF"/>
                          </a:solidFill>
                          <a:effectLst/>
                          <a:latin typeface="Calibri" panose="020F0502020204030204" pitchFamily="34" charset="0"/>
                        </a:rPr>
                      </a:br>
                      <a:r>
                        <a:rPr lang="tr-TR" sz="1400" b="1" i="0" u="none" strike="noStrike" dirty="0">
                          <a:solidFill>
                            <a:srgbClr val="0000FF"/>
                          </a:solidFill>
                          <a:effectLst/>
                          <a:latin typeface="Calibri" panose="020F0502020204030204" pitchFamily="34" charset="0"/>
                        </a:rPr>
                        <a:t> %'LİK DİLİM</a:t>
                      </a:r>
                      <a:br>
                        <a:rPr lang="tr-TR" sz="1400" b="1" i="0" u="none" strike="noStrike" dirty="0">
                          <a:solidFill>
                            <a:srgbClr val="0000FF"/>
                          </a:solidFill>
                          <a:effectLst/>
                          <a:latin typeface="Calibri" panose="020F0502020204030204" pitchFamily="34" charset="0"/>
                        </a:rPr>
                      </a:br>
                      <a:r>
                        <a:rPr lang="tr-TR" sz="1400" b="1" i="0" u="none" strike="noStrike" dirty="0">
                          <a:solidFill>
                            <a:srgbClr val="0000FF"/>
                          </a:solidFill>
                          <a:effectLst/>
                          <a:latin typeface="Calibri" panose="020F0502020204030204" pitchFamily="34" charset="0"/>
                        </a:rPr>
                        <a:t>TABAN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400" b="1" i="0" u="none" strike="noStrike" dirty="0">
                          <a:solidFill>
                            <a:srgbClr val="0000FF"/>
                          </a:solidFill>
                          <a:effectLst/>
                          <a:latin typeface="Calibri" panose="020F0502020204030204" pitchFamily="34" charset="0"/>
                        </a:rPr>
                        <a:t>2019-LGS</a:t>
                      </a:r>
                      <a:br>
                        <a:rPr lang="tr-TR" sz="1400" b="1" i="0" u="none" strike="noStrike" dirty="0">
                          <a:solidFill>
                            <a:srgbClr val="0000FF"/>
                          </a:solidFill>
                          <a:effectLst/>
                          <a:latin typeface="Calibri" panose="020F0502020204030204" pitchFamily="34" charset="0"/>
                        </a:rPr>
                      </a:br>
                      <a:r>
                        <a:rPr lang="tr-TR" sz="1400" b="1" i="0" u="none" strike="noStrike" dirty="0">
                          <a:solidFill>
                            <a:srgbClr val="0000FF"/>
                          </a:solidFill>
                          <a:effectLst/>
                          <a:latin typeface="Calibri" panose="020F0502020204030204" pitchFamily="34" charset="0"/>
                        </a:rPr>
                        <a:t>TABAN PUANI</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6066733"/>
                  </a:ext>
                </a:extLst>
              </a:tr>
              <a:tr h="470371">
                <a:tc>
                  <a:txBody>
                    <a:bodyPr/>
                    <a:lstStyle/>
                    <a:p>
                      <a:pPr algn="ctr" fontAlgn="ctr"/>
                      <a:r>
                        <a:rPr lang="tr-TR" sz="1600" b="1" i="0" u="none" strike="noStrike" dirty="0">
                          <a:solidFill>
                            <a:srgbClr val="002060"/>
                          </a:solidFill>
                          <a:effectLst/>
                          <a:latin typeface="Calibri" panose="020F0502020204030204" pitchFamily="34" charset="0"/>
                        </a:rPr>
                        <a:t>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KADIKÖY / İstanbul Atatürk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0,20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493,3965</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2937783"/>
                  </a:ext>
                </a:extLst>
              </a:tr>
              <a:tr h="414984">
                <a:tc>
                  <a:txBody>
                    <a:bodyPr/>
                    <a:lstStyle/>
                    <a:p>
                      <a:pPr algn="ctr" fontAlgn="ctr"/>
                      <a:r>
                        <a:rPr lang="tr-TR" sz="1600" b="1" i="0" u="none" strike="noStrike">
                          <a:solidFill>
                            <a:srgbClr val="002060"/>
                          </a:solidFill>
                          <a:effectLst/>
                          <a:latin typeface="Calibri" panose="020F0502020204030204" pitchFamily="34" charset="0"/>
                        </a:rPr>
                        <a:t>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FATİH / Çapa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0,25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492,3944</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2858538"/>
                  </a:ext>
                </a:extLst>
              </a:tr>
              <a:tr h="414984">
                <a:tc>
                  <a:txBody>
                    <a:bodyPr/>
                    <a:lstStyle/>
                    <a:p>
                      <a:pPr algn="ctr" fontAlgn="ctr"/>
                      <a:r>
                        <a:rPr lang="tr-TR" sz="1600" b="1" i="0" u="none" strike="noStrike">
                          <a:solidFill>
                            <a:srgbClr val="002060"/>
                          </a:solidFill>
                          <a:effectLst/>
                          <a:latin typeface="Calibri" panose="020F0502020204030204" pitchFamily="34" charset="0"/>
                        </a:rPr>
                        <a:t>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BEYLİKDÜZÜ / Yaşar Acar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0,84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482,6639</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6703215"/>
                  </a:ext>
                </a:extLst>
              </a:tr>
              <a:tr h="427629">
                <a:tc>
                  <a:txBody>
                    <a:bodyPr/>
                    <a:lstStyle/>
                    <a:p>
                      <a:pPr algn="ctr" fontAlgn="ctr"/>
                      <a:r>
                        <a:rPr lang="tr-TR" sz="1600" b="1" i="0" u="none" strike="noStrike">
                          <a:solidFill>
                            <a:srgbClr val="002060"/>
                          </a:solidFill>
                          <a:effectLst/>
                          <a:latin typeface="Calibri" panose="020F0502020204030204" pitchFamily="34" charset="0"/>
                        </a:rPr>
                        <a:t>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BÜYÜKÇEKMECE / Şehit Münir Alkan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477,2342</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8331562"/>
                  </a:ext>
                </a:extLst>
              </a:tr>
              <a:tr h="414984">
                <a:tc>
                  <a:txBody>
                    <a:bodyPr/>
                    <a:lstStyle/>
                    <a:p>
                      <a:pPr algn="ctr" fontAlgn="ctr"/>
                      <a:r>
                        <a:rPr lang="tr-TR" sz="1600" b="1" i="0" u="none" strike="noStrike">
                          <a:solidFill>
                            <a:srgbClr val="002060"/>
                          </a:solidFill>
                          <a:effectLst/>
                          <a:latin typeface="Calibri" panose="020F0502020204030204" pitchFamily="34" charset="0"/>
                        </a:rPr>
                        <a:t>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i-FI" sz="1600" b="1" i="0" u="none" strike="noStrike" dirty="0">
                          <a:solidFill>
                            <a:srgbClr val="002060"/>
                          </a:solidFill>
                          <a:effectLst/>
                          <a:latin typeface="Calibri" panose="020F0502020204030204" pitchFamily="34" charset="0"/>
                        </a:rPr>
                        <a:t>KARTAL / Yüksel-İlhan Alanyalı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1,93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470,861</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8961721"/>
                  </a:ext>
                </a:extLst>
              </a:tr>
              <a:tr h="414984">
                <a:tc>
                  <a:txBody>
                    <a:bodyPr/>
                    <a:lstStyle/>
                    <a:p>
                      <a:pPr algn="ctr" fontAlgn="ctr"/>
                      <a:r>
                        <a:rPr lang="tr-TR" sz="1600" b="1" i="0" u="none" strike="noStrike">
                          <a:solidFill>
                            <a:srgbClr val="002060"/>
                          </a:solidFill>
                          <a:effectLst/>
                          <a:latin typeface="Calibri" panose="020F0502020204030204" pitchFamily="34" charset="0"/>
                        </a:rPr>
                        <a:t>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SİLİVRİ / </a:t>
                      </a:r>
                      <a:r>
                        <a:rPr lang="tr-TR" sz="1600" b="1" i="0" u="none" strike="noStrike" dirty="0" err="1">
                          <a:solidFill>
                            <a:srgbClr val="002060"/>
                          </a:solidFill>
                          <a:effectLst/>
                          <a:latin typeface="Calibri" panose="020F0502020204030204" pitchFamily="34" charset="0"/>
                        </a:rPr>
                        <a:t>Prof</a:t>
                      </a:r>
                      <a:r>
                        <a:rPr lang="tr-TR" sz="1600" b="1" i="0" u="none" strike="noStrike" dirty="0">
                          <a:solidFill>
                            <a:srgbClr val="002060"/>
                          </a:solidFill>
                          <a:effectLst/>
                          <a:latin typeface="Calibri" panose="020F0502020204030204" pitchFamily="34" charset="0"/>
                        </a:rPr>
                        <a:t> Dr. Fuat Sezgin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2,29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467,2189</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22182718"/>
                  </a:ext>
                </a:extLst>
              </a:tr>
              <a:tr h="414984">
                <a:tc>
                  <a:txBody>
                    <a:bodyPr/>
                    <a:lstStyle/>
                    <a:p>
                      <a:pPr algn="ctr" fontAlgn="ctr"/>
                      <a:r>
                        <a:rPr lang="tr-TR" sz="1600" b="1" i="0" u="none" strike="noStrike">
                          <a:solidFill>
                            <a:srgbClr val="002060"/>
                          </a:solidFill>
                          <a:effectLst/>
                          <a:latin typeface="Calibri" panose="020F0502020204030204" pitchFamily="34" charset="0"/>
                        </a:rPr>
                        <a:t>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i-FI" sz="1600" b="1" i="0" u="none" strike="noStrike">
                          <a:solidFill>
                            <a:srgbClr val="002060"/>
                          </a:solidFill>
                          <a:effectLst/>
                          <a:latin typeface="Calibri" panose="020F0502020204030204" pitchFamily="34" charset="0"/>
                        </a:rPr>
                        <a:t>MALTEPE / Şehit İlhan Varank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2,46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465,6074</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804104"/>
                  </a:ext>
                </a:extLst>
              </a:tr>
              <a:tr h="414984">
                <a:tc>
                  <a:txBody>
                    <a:bodyPr/>
                    <a:lstStyle/>
                    <a:p>
                      <a:pPr algn="ctr" fontAlgn="ctr"/>
                      <a:r>
                        <a:rPr lang="tr-TR" sz="1600" b="1" i="0" u="none" strike="noStrike">
                          <a:solidFill>
                            <a:srgbClr val="002060"/>
                          </a:solidFill>
                          <a:effectLst/>
                          <a:latin typeface="Calibri" panose="020F0502020204030204" pitchFamily="34" charset="0"/>
                        </a:rPr>
                        <a:t>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ÜSKÜDAR / </a:t>
                      </a:r>
                      <a:r>
                        <a:rPr lang="tr-TR" sz="1600" b="1" i="0" u="none" strike="noStrike" dirty="0" err="1">
                          <a:solidFill>
                            <a:srgbClr val="002060"/>
                          </a:solidFill>
                          <a:effectLst/>
                          <a:latin typeface="Calibri" panose="020F0502020204030204" pitchFamily="34" charset="0"/>
                        </a:rPr>
                        <a:t>Validebağ</a:t>
                      </a:r>
                      <a:r>
                        <a:rPr lang="tr-TR" sz="1600" b="1" i="0" u="none" strike="noStrike" dirty="0">
                          <a:solidFill>
                            <a:srgbClr val="002060"/>
                          </a:solidFill>
                          <a:effectLst/>
                          <a:latin typeface="Calibri" panose="020F0502020204030204" pitchFamily="34" charset="0"/>
                        </a:rPr>
                        <a:t>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2,60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464,3763</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49726076"/>
                  </a:ext>
                </a:extLst>
              </a:tr>
              <a:tr h="427629">
                <a:tc>
                  <a:txBody>
                    <a:bodyPr/>
                    <a:lstStyle/>
                    <a:p>
                      <a:pPr algn="ctr" fontAlgn="ctr"/>
                      <a:r>
                        <a:rPr lang="tr-TR" sz="1600" b="1" i="0" u="none" strike="noStrike">
                          <a:solidFill>
                            <a:srgbClr val="002060"/>
                          </a:solidFill>
                          <a:effectLst/>
                          <a:latin typeface="Calibri" panose="020F0502020204030204" pitchFamily="34" charset="0"/>
                        </a:rPr>
                        <a:t>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BAĞCILAR / Prof. Dr. Necmettin Erbakan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2,73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463,2604</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0269279"/>
                  </a:ext>
                </a:extLst>
              </a:tr>
              <a:tr h="414984">
                <a:tc>
                  <a:txBody>
                    <a:bodyPr/>
                    <a:lstStyle/>
                    <a:p>
                      <a:pPr algn="ctr" fontAlgn="ctr"/>
                      <a:r>
                        <a:rPr lang="tr-TR" sz="1600" b="1" i="0" u="none" strike="noStrike">
                          <a:solidFill>
                            <a:srgbClr val="002060"/>
                          </a:solidFill>
                          <a:effectLst/>
                          <a:latin typeface="Calibri" panose="020F0502020204030204" pitchFamily="34" charset="0"/>
                        </a:rPr>
                        <a:t>10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MALTEPE / Maltepe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2,96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461,2737</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9153841"/>
                  </a:ext>
                </a:extLst>
              </a:tr>
              <a:tr h="427629">
                <a:tc>
                  <a:txBody>
                    <a:bodyPr/>
                    <a:lstStyle/>
                    <a:p>
                      <a:pPr algn="ctr" fontAlgn="ctr"/>
                      <a:r>
                        <a:rPr lang="tr-TR" sz="1600" b="1" i="0" u="none" strike="noStrike">
                          <a:solidFill>
                            <a:srgbClr val="002060"/>
                          </a:solidFill>
                          <a:effectLst/>
                          <a:latin typeface="Calibri" panose="020F0502020204030204" pitchFamily="34" charset="0"/>
                        </a:rPr>
                        <a:t>11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PENDİK / Gönüllü Hizmet Vakfı Mustafa Saffet Fen 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4,11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452,1065</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4032896"/>
                  </a:ext>
                </a:extLst>
              </a:tr>
              <a:tr h="414984">
                <a:tc>
                  <a:txBody>
                    <a:bodyPr/>
                    <a:lstStyle/>
                    <a:p>
                      <a:pPr algn="ctr" fontAlgn="ctr"/>
                      <a:r>
                        <a:rPr lang="tr-TR" sz="1600" b="1" i="0" u="none" strike="noStrike" dirty="0">
                          <a:solidFill>
                            <a:srgbClr val="002060"/>
                          </a:solidFill>
                          <a:effectLst/>
                          <a:latin typeface="Calibri" panose="020F0502020204030204" pitchFamily="34" charset="0"/>
                        </a:rPr>
                        <a:t>12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nb-NO" sz="1600" b="1" i="0" u="none" strike="noStrike" dirty="0">
                          <a:solidFill>
                            <a:srgbClr val="002060"/>
                          </a:solidFill>
                          <a:effectLst/>
                          <a:latin typeface="Calibri" panose="020F0502020204030204" pitchFamily="34" charset="0"/>
                        </a:rPr>
                        <a:t>ŞİLE / Dr.Vasıf Topçu Fen Lisesi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a:solidFill>
                            <a:srgbClr val="002060"/>
                          </a:solidFill>
                          <a:effectLst/>
                          <a:latin typeface="Calibri" panose="020F0502020204030204" pitchFamily="34" charset="0"/>
                        </a:rPr>
                        <a:t>Fen Lisesi</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a:solidFill>
                            <a:srgbClr val="002060"/>
                          </a:solidFill>
                          <a:effectLst/>
                          <a:latin typeface="Calibri" panose="020F0502020204030204" pitchFamily="34" charset="0"/>
                        </a:rPr>
                        <a:t>4,95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445,8534</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2700525"/>
                  </a:ext>
                </a:extLst>
              </a:tr>
            </a:tbl>
          </a:graphicData>
        </a:graphic>
      </p:graphicFrame>
    </p:spTree>
    <p:extLst>
      <p:ext uri="{BB962C8B-B14F-4D97-AF65-F5344CB8AC3E}">
        <p14:creationId xmlns:p14="http://schemas.microsoft.com/office/powerpoint/2010/main" val="651794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0871100"/>
              </p:ext>
            </p:extLst>
          </p:nvPr>
        </p:nvGraphicFramePr>
        <p:xfrm>
          <a:off x="1524000" y="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ctr"/>
                      <a:r>
                        <a:rPr lang="tr-TR" dirty="0"/>
                        <a:t>LİSE TÜRLERİ </a:t>
                      </a:r>
                    </a:p>
                  </a:txBody>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54932882"/>
              </p:ext>
            </p:extLst>
          </p:nvPr>
        </p:nvGraphicFramePr>
        <p:xfrm>
          <a:off x="76200" y="685800"/>
          <a:ext cx="8991600" cy="518160"/>
        </p:xfrm>
        <a:graphic>
          <a:graphicData uri="http://schemas.openxmlformats.org/drawingml/2006/table">
            <a:tbl>
              <a:tblPr firstRow="1" bandRow="1">
                <a:tableStyleId>{5C22544A-7EE6-4342-B048-85BDC9FD1C3A}</a:tableStyleId>
              </a:tblPr>
              <a:tblGrid>
                <a:gridCol w="1444869">
                  <a:extLst>
                    <a:ext uri="{9D8B030D-6E8A-4147-A177-3AD203B41FA5}">
                      <a16:colId xmlns:a16="http://schemas.microsoft.com/office/drawing/2014/main" val="20000"/>
                    </a:ext>
                  </a:extLst>
                </a:gridCol>
                <a:gridCol w="221273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457200">
                <a:tc>
                  <a:txBody>
                    <a:bodyPr/>
                    <a:lstStyle/>
                    <a:p>
                      <a:r>
                        <a:rPr lang="tr-TR" sz="1400" b="1" u="sng" dirty="0"/>
                        <a:t>LİSE TÜRÜ</a:t>
                      </a:r>
                    </a:p>
                  </a:txBody>
                  <a:tcPr/>
                </a:tc>
                <a:tc>
                  <a:txBody>
                    <a:bodyPr/>
                    <a:lstStyle/>
                    <a:p>
                      <a:r>
                        <a:rPr lang="tr-TR" sz="1400" b="1" u="sng" dirty="0"/>
                        <a:t>ADI</a:t>
                      </a:r>
                    </a:p>
                  </a:txBody>
                  <a:tcPr/>
                </a:tc>
                <a:tc>
                  <a:txBody>
                    <a:bodyPr/>
                    <a:lstStyle/>
                    <a:p>
                      <a:r>
                        <a:rPr lang="tr-TR" sz="1400" b="1" u="sng" dirty="0"/>
                        <a:t>GİRİŞ</a:t>
                      </a:r>
                    </a:p>
                  </a:txBody>
                  <a:tcPr/>
                </a:tc>
                <a:tc>
                  <a:txBody>
                    <a:bodyPr/>
                    <a:lstStyle/>
                    <a:p>
                      <a:r>
                        <a:rPr lang="tr-TR" sz="1400" b="1" u="sng" dirty="0"/>
                        <a:t>YIL</a:t>
                      </a:r>
                    </a:p>
                  </a:txBody>
                  <a:tcPr/>
                </a:tc>
                <a:tc>
                  <a:txBody>
                    <a:bodyPr/>
                    <a:lstStyle/>
                    <a:p>
                      <a:r>
                        <a:rPr lang="tr-TR" sz="1400" b="1" u="sng" dirty="0"/>
                        <a:t>TÜR</a:t>
                      </a:r>
                    </a:p>
                  </a:txBody>
                  <a:tcPr/>
                </a:tc>
                <a:tc>
                  <a:txBody>
                    <a:bodyPr/>
                    <a:lstStyle/>
                    <a:p>
                      <a:r>
                        <a:rPr lang="tr-TR" sz="1400" b="1" u="sng" dirty="0"/>
                        <a:t>YABANCI DİL</a:t>
                      </a:r>
                    </a:p>
                  </a:txBody>
                  <a:tcPr/>
                </a:tc>
                <a:tc>
                  <a:txBody>
                    <a:bodyPr/>
                    <a:lstStyle/>
                    <a:p>
                      <a:r>
                        <a:rPr lang="tr-TR" sz="1400" b="1" u="sng" dirty="0"/>
                        <a:t>ALAN VE BÖLÜMLERİ</a:t>
                      </a:r>
                    </a:p>
                  </a:txBody>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87440721"/>
              </p:ext>
            </p:extLst>
          </p:nvPr>
        </p:nvGraphicFramePr>
        <p:xfrm>
          <a:off x="27709" y="1447800"/>
          <a:ext cx="1447800" cy="12192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tblGrid>
              <a:tr h="1219200">
                <a:tc>
                  <a:txBody>
                    <a:bodyPr/>
                    <a:lstStyle/>
                    <a:p>
                      <a:pPr algn="ctr"/>
                      <a:endParaRPr lang="tr-TR" dirty="0"/>
                    </a:p>
                    <a:p>
                      <a:pPr algn="ctr"/>
                      <a:r>
                        <a:rPr lang="tr-TR" dirty="0"/>
                        <a:t>KÜLTÜR/MESLEK LİSELERİ</a:t>
                      </a:r>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60446039"/>
              </p:ext>
            </p:extLst>
          </p:nvPr>
        </p:nvGraphicFramePr>
        <p:xfrm>
          <a:off x="1524000" y="1397000"/>
          <a:ext cx="7543800" cy="128016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028700">
                  <a:extLst>
                    <a:ext uri="{9D8B030D-6E8A-4147-A177-3AD203B41FA5}">
                      <a16:colId xmlns:a16="http://schemas.microsoft.com/office/drawing/2014/main" val="20004"/>
                    </a:ext>
                  </a:extLst>
                </a:gridCol>
                <a:gridCol w="1257300">
                  <a:extLst>
                    <a:ext uri="{9D8B030D-6E8A-4147-A177-3AD203B41FA5}">
                      <a16:colId xmlns:a16="http://schemas.microsoft.com/office/drawing/2014/main" val="20005"/>
                    </a:ext>
                  </a:extLst>
                </a:gridCol>
              </a:tblGrid>
              <a:tr h="635000">
                <a:tc>
                  <a:txBody>
                    <a:bodyPr/>
                    <a:lstStyle/>
                    <a:p>
                      <a:pPr algn="ctr"/>
                      <a:r>
                        <a:rPr lang="tr-TR" dirty="0"/>
                        <a:t>ANADOLU</a:t>
                      </a:r>
                      <a:r>
                        <a:rPr lang="tr-TR" baseline="0" dirty="0"/>
                        <a:t> İMAM HATİP LİSELERİ</a:t>
                      </a:r>
                      <a:endParaRPr lang="tr-TR" dirty="0"/>
                    </a:p>
                  </a:txBody>
                  <a:tcPr/>
                </a:tc>
                <a:tc>
                  <a:txBody>
                    <a:bodyPr/>
                    <a:lstStyle/>
                    <a:p>
                      <a:pPr algn="ctr"/>
                      <a:r>
                        <a:rPr lang="tr-TR" dirty="0"/>
                        <a:t>LGS-YY</a:t>
                      </a:r>
                    </a:p>
                  </a:txBody>
                  <a:tcPr/>
                </a:tc>
                <a:tc>
                  <a:txBody>
                    <a:bodyPr/>
                    <a:lstStyle/>
                    <a:p>
                      <a:pPr algn="ctr"/>
                      <a:r>
                        <a:rPr lang="tr-TR" dirty="0"/>
                        <a:t>4</a:t>
                      </a:r>
                    </a:p>
                  </a:txBody>
                  <a:tcPr/>
                </a:tc>
                <a:tc>
                  <a:txBody>
                    <a:bodyPr/>
                    <a:lstStyle/>
                    <a:p>
                      <a:pPr algn="ctr"/>
                      <a:r>
                        <a:rPr lang="tr-TR" dirty="0"/>
                        <a:t>K+E</a:t>
                      </a:r>
                    </a:p>
                  </a:txBody>
                  <a:tcPr/>
                </a:tc>
                <a:tc>
                  <a:txBody>
                    <a:bodyPr/>
                    <a:lstStyle/>
                    <a:p>
                      <a:pPr algn="ctr"/>
                      <a:r>
                        <a:rPr lang="tr-TR" dirty="0"/>
                        <a:t>İNG</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t>SÖZ-SAY-EA-DİL</a:t>
                      </a:r>
                    </a:p>
                    <a:p>
                      <a:pPr algn="ctr"/>
                      <a:endParaRPr lang="tr-TR" sz="1200" dirty="0"/>
                    </a:p>
                  </a:txBody>
                  <a:tcPr/>
                </a:tc>
                <a:extLst>
                  <a:ext uri="{0D108BD9-81ED-4DB2-BD59-A6C34878D82A}">
                    <a16:rowId xmlns:a16="http://schemas.microsoft.com/office/drawing/2014/main" val="10000"/>
                  </a:ext>
                </a:extLst>
              </a:tr>
              <a:tr h="635000">
                <a:tc>
                  <a:txBody>
                    <a:bodyPr/>
                    <a:lstStyle/>
                    <a:p>
                      <a:pPr algn="ctr"/>
                      <a:r>
                        <a:rPr lang="tr-TR" dirty="0"/>
                        <a:t>ÇOK PROGRAMLI ANADOLU LİSELERİ</a:t>
                      </a:r>
                    </a:p>
                  </a:txBody>
                  <a:tcPr/>
                </a:tc>
                <a:tc>
                  <a:txBody>
                    <a:bodyPr/>
                    <a:lstStyle/>
                    <a:p>
                      <a:pPr algn="ctr"/>
                      <a:r>
                        <a:rPr lang="tr-TR" dirty="0"/>
                        <a:t>LGS-YY</a:t>
                      </a:r>
                    </a:p>
                  </a:txBody>
                  <a:tcPr/>
                </a:tc>
                <a:tc>
                  <a:txBody>
                    <a:bodyPr/>
                    <a:lstStyle/>
                    <a:p>
                      <a:pPr algn="ctr"/>
                      <a:r>
                        <a:rPr lang="tr-TR" dirty="0"/>
                        <a:t>4</a:t>
                      </a:r>
                    </a:p>
                  </a:txBody>
                  <a:tcPr/>
                </a:tc>
                <a:tc>
                  <a:txBody>
                    <a:bodyPr/>
                    <a:lstStyle/>
                    <a:p>
                      <a:pPr algn="ctr"/>
                      <a:r>
                        <a:rPr lang="tr-TR" dirty="0"/>
                        <a:t>K+E</a:t>
                      </a:r>
                    </a:p>
                  </a:txBody>
                  <a:tcPr/>
                </a:tc>
                <a:tc>
                  <a:txBody>
                    <a:bodyPr/>
                    <a:lstStyle/>
                    <a:p>
                      <a:pPr algn="ctr"/>
                      <a:r>
                        <a:rPr lang="tr-TR" dirty="0"/>
                        <a:t>İNG</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t>KÜLTÜR-MESLEK</a:t>
                      </a:r>
                      <a:r>
                        <a:rPr lang="tr-TR" sz="1200" baseline="0" dirty="0"/>
                        <a:t> PR</a:t>
                      </a:r>
                      <a:r>
                        <a:rPr lang="tr-TR" sz="1200" dirty="0"/>
                        <a:t>  </a:t>
                      </a:r>
                    </a:p>
                    <a:p>
                      <a:pPr algn="ctr"/>
                      <a:endParaRPr lang="tr-TR" sz="1200" dirty="0"/>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39234373"/>
              </p:ext>
            </p:extLst>
          </p:nvPr>
        </p:nvGraphicFramePr>
        <p:xfrm>
          <a:off x="609600" y="3352800"/>
          <a:ext cx="8153400" cy="2895600"/>
        </p:xfrm>
        <a:graphic>
          <a:graphicData uri="http://schemas.openxmlformats.org/drawingml/2006/table">
            <a:tbl>
              <a:tblPr firstRow="1" bandRow="1">
                <a:tableStyleId>{5C22544A-7EE6-4342-B048-85BDC9FD1C3A}</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599090">
                <a:tc>
                  <a:txBody>
                    <a:bodyPr/>
                    <a:lstStyle/>
                    <a:p>
                      <a:pPr algn="ctr"/>
                      <a:r>
                        <a:rPr lang="tr-TR" dirty="0"/>
                        <a:t>ANADOLU İMAM HATİP LİSELERİ</a:t>
                      </a:r>
                    </a:p>
                  </a:txBody>
                  <a:tcPr/>
                </a:tc>
                <a:tc>
                  <a:txBody>
                    <a:bodyPr/>
                    <a:lstStyle/>
                    <a:p>
                      <a:pPr algn="ctr"/>
                      <a:r>
                        <a:rPr lang="tr-TR" dirty="0"/>
                        <a:t>ÇOK PROGRAMLI ANADOLU LİSELERİ</a:t>
                      </a:r>
                    </a:p>
                  </a:txBody>
                  <a:tcPr/>
                </a:tc>
                <a:extLst>
                  <a:ext uri="{0D108BD9-81ED-4DB2-BD59-A6C34878D82A}">
                    <a16:rowId xmlns:a16="http://schemas.microsoft.com/office/drawing/2014/main" val="10000"/>
                  </a:ext>
                </a:extLst>
              </a:tr>
              <a:tr h="22965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tx1"/>
                          </a:solidFill>
                          <a:effectLst/>
                          <a:uLnTx/>
                          <a:uFillTx/>
                          <a:latin typeface="+mn-lt"/>
                          <a:ea typeface="+mn-ea"/>
                          <a:cs typeface="+mn-cs"/>
                        </a:rPr>
                        <a:t>Anadolu imam hatip meslek liselerinde Anadolu lisesi programında bulunan genel kültür derslerinin yanı sıra dini ağırlıklı Kuran-ı Kerim, Arapça, Hadis, Fıkıh, Tefsir, İslam Tarihi öğretim programı, Karşılaştırmalı Dinler Tarihi gibi meslek dersleri de verilmektedir.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tx1"/>
                          </a:solidFill>
                          <a:effectLst/>
                          <a:uLnTx/>
                          <a:uFillTx/>
                          <a:latin typeface="+mn-lt"/>
                          <a:ea typeface="+mn-ea"/>
                          <a:cs typeface="+mn-cs"/>
                        </a:rPr>
                        <a:t>İmam hatip meslek derslerinde vaiz uygulamaları yapılır.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400" b="0" i="0" u="none" strike="noStrike" kern="1200" cap="none" spc="0" normalizeH="0" baseline="0" noProof="0" dirty="0">
                        <a:ln>
                          <a:noFill/>
                        </a:ln>
                        <a:solidFill>
                          <a:prstClr val="black"/>
                        </a:solidFill>
                        <a:effectLst/>
                        <a:uLnTx/>
                        <a:uFillTx/>
                        <a:latin typeface="+mn-lt"/>
                        <a:ea typeface="+mn-ea"/>
                        <a:cs typeface="+mn-cs"/>
                      </a:endParaRPr>
                    </a:p>
                    <a:p>
                      <a:pPr algn="ctr"/>
                      <a:endParaRPr lang="tr-TR"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tx1"/>
                          </a:solidFill>
                          <a:effectLst/>
                          <a:uLnTx/>
                          <a:uFillTx/>
                          <a:latin typeface="+mn-lt"/>
                          <a:ea typeface="+mn-ea"/>
                          <a:cs typeface="+mn-cs"/>
                        </a:rPr>
                        <a:t>Bazı yerleşim birimlerinde birden çok okul programının birlikte bir okulda yer almasıyla oluşan okullardır.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tx1"/>
                          </a:solidFill>
                          <a:effectLst/>
                          <a:uLnTx/>
                          <a:uFillTx/>
                          <a:latin typeface="+mn-lt"/>
                          <a:ea typeface="+mn-ea"/>
                          <a:cs typeface="+mn-cs"/>
                        </a:rPr>
                        <a:t>Anadolu Meslek Programı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tx1"/>
                          </a:solidFill>
                          <a:effectLst/>
                          <a:uLnTx/>
                          <a:uFillTx/>
                          <a:latin typeface="+mn-lt"/>
                          <a:ea typeface="+mn-ea"/>
                          <a:cs typeface="+mn-cs"/>
                        </a:rPr>
                        <a:t>Anadolu teknik programı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tx1"/>
                          </a:solidFill>
                          <a:effectLst/>
                          <a:uLnTx/>
                          <a:uFillTx/>
                          <a:latin typeface="+mn-lt"/>
                          <a:ea typeface="+mn-ea"/>
                          <a:cs typeface="+mn-cs"/>
                        </a:rPr>
                        <a:t>Anadolu Lisesi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tx1"/>
                          </a:solidFill>
                          <a:effectLst/>
                          <a:uLnTx/>
                          <a:uFillTx/>
                          <a:latin typeface="+mn-lt"/>
                          <a:ea typeface="+mn-ea"/>
                          <a:cs typeface="+mn-cs"/>
                        </a:rPr>
                        <a:t>Anadolu İmam Hatip Lisesi programları yer almaktadır.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a:ln>
                            <a:noFill/>
                          </a:ln>
                          <a:solidFill>
                            <a:schemeClr val="tx1"/>
                          </a:solidFill>
                          <a:effectLst/>
                          <a:uLnTx/>
                          <a:uFillTx/>
                          <a:latin typeface="+mn-lt"/>
                          <a:ea typeface="+mn-ea"/>
                          <a:cs typeface="+mn-cs"/>
                        </a:rPr>
                        <a:t>Bu programların  alt dalları ve bölümler  vardır. </a:t>
                      </a:r>
                    </a:p>
                    <a:p>
                      <a:pPr algn="ctr"/>
                      <a:endParaRPr lang="tr-TR" sz="1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76277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70357"/>
            <a:ext cx="1880552" cy="2317286"/>
          </a:xfrm>
        </p:spPr>
        <p:txBody>
          <a:bodyPr>
            <a:normAutofit fontScale="90000"/>
          </a:bodyPr>
          <a:lstStyle/>
          <a:p>
            <a:pPr lvl="0" fontAlgn="base">
              <a:spcAft>
                <a:spcPct val="0"/>
              </a:spcAft>
            </a:pPr>
            <a:br>
              <a:rPr lang="en-US" sz="1875" b="1" dirty="0">
                <a:solidFill>
                  <a:prstClr val="white"/>
                </a:solidFill>
                <a:latin typeface="Arial" panose="020B0604020202020204" pitchFamily="34" charset="0"/>
                <a:cs typeface="Arial" panose="020B0604020202020204" pitchFamily="34" charset="0"/>
              </a:rPr>
            </a:br>
            <a:br>
              <a:rPr lang="en-US" sz="1875" b="1" dirty="0">
                <a:solidFill>
                  <a:prstClr val="white"/>
                </a:solidFill>
                <a:latin typeface="Arial" panose="020B0604020202020204" pitchFamily="34" charset="0"/>
                <a:cs typeface="Arial" panose="020B0604020202020204" pitchFamily="34" charset="0"/>
              </a:rPr>
            </a:br>
            <a:br>
              <a:rPr lang="en-US" sz="2200" b="1" dirty="0">
                <a:solidFill>
                  <a:srgbClr val="FF0000"/>
                </a:solidFill>
                <a:latin typeface="+mn-lt"/>
                <a:cs typeface="Arial" panose="020B0604020202020204" pitchFamily="34" charset="0"/>
              </a:rPr>
            </a:br>
            <a:r>
              <a:rPr lang="tr-TR" sz="2200" b="1" dirty="0">
                <a:solidFill>
                  <a:srgbClr val="0000FF"/>
                </a:solidFill>
                <a:latin typeface="+mn-lt"/>
                <a:cs typeface="Arial" panose="020B0604020202020204" pitchFamily="34" charset="0"/>
              </a:rPr>
              <a:t>İSTANBUL’DAKİ </a:t>
            </a:r>
            <a:br>
              <a:rPr lang="tr-TR" sz="2200" b="1" dirty="0">
                <a:solidFill>
                  <a:srgbClr val="0000FF"/>
                </a:solidFill>
                <a:latin typeface="+mn-lt"/>
                <a:cs typeface="Arial" panose="020B0604020202020204" pitchFamily="34" charset="0"/>
              </a:rPr>
            </a:br>
            <a:r>
              <a:rPr lang="tr-TR" sz="2200" b="1" dirty="0">
                <a:solidFill>
                  <a:srgbClr val="0000FF"/>
                </a:solidFill>
                <a:latin typeface="+mn-lt"/>
                <a:cs typeface="Arial" panose="020B0604020202020204" pitchFamily="34" charset="0"/>
              </a:rPr>
              <a:t>ANADOLU İMAM HATİP </a:t>
            </a:r>
            <a:br>
              <a:rPr lang="tr-TR" sz="2200" b="1" dirty="0">
                <a:solidFill>
                  <a:srgbClr val="0000FF"/>
                </a:solidFill>
                <a:latin typeface="+mn-lt"/>
                <a:cs typeface="Arial" panose="020B0604020202020204" pitchFamily="34" charset="0"/>
              </a:rPr>
            </a:br>
            <a:r>
              <a:rPr lang="tr-TR" sz="2200" b="1" dirty="0">
                <a:solidFill>
                  <a:srgbClr val="0000FF"/>
                </a:solidFill>
                <a:latin typeface="+mn-lt"/>
                <a:cs typeface="Arial" panose="020B0604020202020204" pitchFamily="34" charset="0"/>
              </a:rPr>
              <a:t>LİSELERİNİN  </a:t>
            </a:r>
            <a:br>
              <a:rPr lang="tr-TR" sz="2200" b="1" dirty="0">
                <a:solidFill>
                  <a:srgbClr val="0000FF"/>
                </a:solidFill>
                <a:latin typeface="+mn-lt"/>
                <a:cs typeface="Arial" panose="020B0604020202020204" pitchFamily="34" charset="0"/>
              </a:rPr>
            </a:br>
            <a:r>
              <a:rPr lang="tr-TR" sz="2200" b="1" dirty="0">
                <a:solidFill>
                  <a:srgbClr val="0000FF"/>
                </a:solidFill>
                <a:latin typeface="+mn-lt"/>
                <a:cs typeface="Arial" panose="020B0604020202020204" pitchFamily="34" charset="0"/>
              </a:rPr>
              <a:t>2020 TABAN PUANLARI</a:t>
            </a:r>
            <a:br>
              <a:rPr lang="tr-TR" sz="2200" b="1" dirty="0">
                <a:solidFill>
                  <a:srgbClr val="0000FF"/>
                </a:solidFill>
                <a:latin typeface="+mn-lt"/>
                <a:cs typeface="Arial" panose="020B0604020202020204" pitchFamily="34" charset="0"/>
              </a:rPr>
            </a:br>
            <a:r>
              <a:rPr lang="tr-TR" sz="2200" b="1" dirty="0">
                <a:solidFill>
                  <a:srgbClr val="0000FF"/>
                </a:solidFill>
                <a:latin typeface="+mn-lt"/>
                <a:cs typeface="Arial" panose="020B0604020202020204" pitchFamily="34" charset="0"/>
              </a:rPr>
              <a:t>(ANADOLU YAKASI)</a:t>
            </a:r>
            <a:br>
              <a:rPr lang="tr-TR" sz="1875" b="1" dirty="0">
                <a:solidFill>
                  <a:prstClr val="white"/>
                </a:solidFill>
                <a:cs typeface="Arial" panose="020B0604020202020204" pitchFamily="34" charset="0"/>
              </a:rPr>
            </a:br>
            <a:br>
              <a:rPr lang="tr-TR" b="1" dirty="0">
                <a:solidFill>
                  <a:srgbClr val="FF0000"/>
                </a:solidFill>
                <a:latin typeface="Arial" charset="0"/>
              </a:rPr>
            </a:br>
            <a:endParaRPr lang="en-US" dirty="0">
              <a:solidFill>
                <a:srgbClr val="FF0000"/>
              </a:solidFill>
            </a:endParaRPr>
          </a:p>
        </p:txBody>
      </p:sp>
      <p:sp>
        <p:nvSpPr>
          <p:cNvPr id="8" name="2 Metin kutusu"/>
          <p:cNvSpPr txBox="1"/>
          <p:nvPr/>
        </p:nvSpPr>
        <p:spPr>
          <a:xfrm>
            <a:off x="5371608" y="5769772"/>
            <a:ext cx="194411" cy="219291"/>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sz="825"/>
          </a:p>
        </p:txBody>
      </p:sp>
      <p:graphicFrame>
        <p:nvGraphicFramePr>
          <p:cNvPr id="3" name="Tablo 2">
            <a:extLst>
              <a:ext uri="{FF2B5EF4-FFF2-40B4-BE49-F238E27FC236}">
                <a16:creationId xmlns:a16="http://schemas.microsoft.com/office/drawing/2014/main" id="{E2A7440B-5DD1-4B7C-93D8-6BE11C5B76A2}"/>
              </a:ext>
            </a:extLst>
          </p:cNvPr>
          <p:cNvGraphicFramePr>
            <a:graphicFrameLocks noGrp="1"/>
          </p:cNvGraphicFramePr>
          <p:nvPr>
            <p:extLst>
              <p:ext uri="{D42A27DB-BD31-4B8C-83A1-F6EECF244321}">
                <p14:modId xmlns:p14="http://schemas.microsoft.com/office/powerpoint/2010/main" val="1534809891"/>
              </p:ext>
            </p:extLst>
          </p:nvPr>
        </p:nvGraphicFramePr>
        <p:xfrm>
          <a:off x="1973656" y="465715"/>
          <a:ext cx="6713144" cy="6085173"/>
        </p:xfrm>
        <a:graphic>
          <a:graphicData uri="http://schemas.openxmlformats.org/drawingml/2006/table">
            <a:tbl>
              <a:tblPr/>
              <a:tblGrid>
                <a:gridCol w="517123">
                  <a:extLst>
                    <a:ext uri="{9D8B030D-6E8A-4147-A177-3AD203B41FA5}">
                      <a16:colId xmlns:a16="http://schemas.microsoft.com/office/drawing/2014/main" val="2411308177"/>
                    </a:ext>
                  </a:extLst>
                </a:gridCol>
                <a:gridCol w="3387338">
                  <a:extLst>
                    <a:ext uri="{9D8B030D-6E8A-4147-A177-3AD203B41FA5}">
                      <a16:colId xmlns:a16="http://schemas.microsoft.com/office/drawing/2014/main" val="2188450487"/>
                    </a:ext>
                  </a:extLst>
                </a:gridCol>
                <a:gridCol w="976115">
                  <a:extLst>
                    <a:ext uri="{9D8B030D-6E8A-4147-A177-3AD203B41FA5}">
                      <a16:colId xmlns:a16="http://schemas.microsoft.com/office/drawing/2014/main" val="2875628674"/>
                    </a:ext>
                  </a:extLst>
                </a:gridCol>
                <a:gridCol w="879981">
                  <a:extLst>
                    <a:ext uri="{9D8B030D-6E8A-4147-A177-3AD203B41FA5}">
                      <a16:colId xmlns:a16="http://schemas.microsoft.com/office/drawing/2014/main" val="1709313076"/>
                    </a:ext>
                  </a:extLst>
                </a:gridCol>
                <a:gridCol w="952587">
                  <a:extLst>
                    <a:ext uri="{9D8B030D-6E8A-4147-A177-3AD203B41FA5}">
                      <a16:colId xmlns:a16="http://schemas.microsoft.com/office/drawing/2014/main" val="2073348385"/>
                    </a:ext>
                  </a:extLst>
                </a:gridCol>
              </a:tblGrid>
              <a:tr h="811497">
                <a:tc>
                  <a:txBody>
                    <a:bodyPr/>
                    <a:lstStyle/>
                    <a:p>
                      <a:pPr algn="ctr" fontAlgn="ctr"/>
                      <a:r>
                        <a:rPr lang="tr-TR" sz="1400" b="1" i="0" u="none" strike="noStrike" dirty="0">
                          <a:solidFill>
                            <a:srgbClr val="0000FF"/>
                          </a:solidFill>
                          <a:effectLst/>
                          <a:latin typeface="Calibri" panose="020F0502020204030204" pitchFamily="34" charset="0"/>
                        </a:rPr>
                        <a:t>SIRA</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FF"/>
                          </a:solidFill>
                          <a:effectLst/>
                          <a:latin typeface="Calibri" panose="020F0502020204030204" pitchFamily="34" charset="0"/>
                        </a:rPr>
                        <a:t>Okul Adı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FF"/>
                          </a:solidFill>
                          <a:effectLst/>
                          <a:latin typeface="Calibri" panose="020F0502020204030204" pitchFamily="34" charset="0"/>
                        </a:rPr>
                        <a:t>K/E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400" b="1" i="0" u="none" strike="noStrike" dirty="0">
                          <a:solidFill>
                            <a:srgbClr val="0000FF"/>
                          </a:solidFill>
                          <a:effectLst/>
                          <a:latin typeface="Calibri" panose="020F0502020204030204" pitchFamily="34" charset="0"/>
                        </a:rPr>
                        <a:t>2020 LGS</a:t>
                      </a:r>
                      <a:br>
                        <a:rPr lang="tr-TR" sz="1400" b="1" i="0" u="none" strike="noStrike" dirty="0">
                          <a:solidFill>
                            <a:srgbClr val="0000FF"/>
                          </a:solidFill>
                          <a:effectLst/>
                          <a:latin typeface="Calibri" panose="020F0502020204030204" pitchFamily="34" charset="0"/>
                        </a:rPr>
                      </a:br>
                      <a:r>
                        <a:rPr lang="tr-TR" sz="1400" b="1" i="0" u="none" strike="noStrike" dirty="0">
                          <a:solidFill>
                            <a:srgbClr val="0000FF"/>
                          </a:solidFill>
                          <a:effectLst/>
                          <a:latin typeface="Calibri" panose="020F0502020204030204" pitchFamily="34" charset="0"/>
                        </a:rPr>
                        <a:t> %'LİK DİLİM</a:t>
                      </a:r>
                      <a:br>
                        <a:rPr lang="tr-TR" sz="1400" b="1" i="0" u="none" strike="noStrike" dirty="0">
                          <a:solidFill>
                            <a:srgbClr val="0000FF"/>
                          </a:solidFill>
                          <a:effectLst/>
                          <a:latin typeface="Calibri" panose="020F0502020204030204" pitchFamily="34" charset="0"/>
                        </a:rPr>
                      </a:br>
                      <a:r>
                        <a:rPr lang="tr-TR" sz="1400" b="1" i="0" u="none" strike="noStrike" dirty="0">
                          <a:solidFill>
                            <a:srgbClr val="0000FF"/>
                          </a:solidFill>
                          <a:effectLst/>
                          <a:latin typeface="Calibri" panose="020F0502020204030204" pitchFamily="34" charset="0"/>
                        </a:rPr>
                        <a:t>TABAN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400" b="1" i="0" u="none" strike="noStrike" dirty="0">
                          <a:solidFill>
                            <a:srgbClr val="0000FF"/>
                          </a:solidFill>
                          <a:effectLst/>
                          <a:latin typeface="Calibri" panose="020F0502020204030204" pitchFamily="34" charset="0"/>
                        </a:rPr>
                        <a:t>2020-LGS</a:t>
                      </a:r>
                      <a:br>
                        <a:rPr lang="tr-TR" sz="1400" b="1" i="0" u="none" strike="noStrike" dirty="0">
                          <a:solidFill>
                            <a:srgbClr val="0000FF"/>
                          </a:solidFill>
                          <a:effectLst/>
                          <a:latin typeface="Calibri" panose="020F0502020204030204" pitchFamily="34" charset="0"/>
                        </a:rPr>
                      </a:br>
                      <a:r>
                        <a:rPr lang="tr-TR" sz="1400" b="1" i="0" u="none" strike="noStrike" dirty="0">
                          <a:solidFill>
                            <a:srgbClr val="0000FF"/>
                          </a:solidFill>
                          <a:effectLst/>
                          <a:latin typeface="Calibri" panose="020F0502020204030204" pitchFamily="34" charset="0"/>
                        </a:rPr>
                        <a:t>TABAN PUANI</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6066733"/>
                  </a:ext>
                </a:extLst>
              </a:tr>
              <a:tr h="470371">
                <a:tc>
                  <a:txBody>
                    <a:bodyPr/>
                    <a:lstStyle/>
                    <a:p>
                      <a:pPr algn="ctr" fontAlgn="ctr"/>
                      <a:r>
                        <a:rPr lang="tr-TR" sz="1600" b="1" i="0" u="none" strike="noStrike" dirty="0">
                          <a:solidFill>
                            <a:srgbClr val="002060"/>
                          </a:solidFill>
                          <a:effectLst/>
                          <a:latin typeface="Calibri" panose="020F0502020204030204" pitchFamily="34" charset="0"/>
                        </a:rPr>
                        <a:t>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KARTAL/KARTAL ANADOLU İMAM HATİP LİSESİ (İNG)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K/E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0,74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800" kern="1200" dirty="0">
                          <a:solidFill>
                            <a:schemeClr val="tx1"/>
                          </a:solidFill>
                          <a:effectLst/>
                          <a:latin typeface="+mn-lt"/>
                          <a:ea typeface="+mn-ea"/>
                          <a:cs typeface="+mn-cs"/>
                        </a:rPr>
                        <a:t>466,9054</a:t>
                      </a: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2937783"/>
                  </a:ext>
                </a:extLst>
              </a:tr>
              <a:tr h="414984">
                <a:tc>
                  <a:txBody>
                    <a:bodyPr/>
                    <a:lstStyle/>
                    <a:p>
                      <a:pPr algn="ctr" fontAlgn="ctr"/>
                      <a:r>
                        <a:rPr lang="tr-TR" sz="1600" b="1" i="0" u="none" strike="noStrike">
                          <a:solidFill>
                            <a:srgbClr val="002060"/>
                          </a:solidFill>
                          <a:effectLst/>
                          <a:latin typeface="Calibri" panose="020F0502020204030204" pitchFamily="34" charset="0"/>
                        </a:rPr>
                        <a:t>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KADIKÖY/KADIKÖY ANADOLU İMAM HATİP LİSESİ(İNG)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ERKEK</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1,54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800" kern="1200" dirty="0">
                          <a:solidFill>
                            <a:schemeClr val="tx1"/>
                          </a:solidFill>
                          <a:effectLst/>
                          <a:latin typeface="+mn-lt"/>
                          <a:ea typeface="+mn-ea"/>
                          <a:cs typeface="+mn-cs"/>
                        </a:rPr>
                        <a:t>452,8025</a:t>
                      </a: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2858538"/>
                  </a:ext>
                </a:extLst>
              </a:tr>
              <a:tr h="414984">
                <a:tc>
                  <a:txBody>
                    <a:bodyPr/>
                    <a:lstStyle/>
                    <a:p>
                      <a:pPr algn="ctr" fontAlgn="ctr"/>
                      <a:r>
                        <a:rPr lang="tr-TR" sz="1600" b="1" i="0" u="none" strike="noStrike">
                          <a:solidFill>
                            <a:srgbClr val="002060"/>
                          </a:solidFill>
                          <a:effectLst/>
                          <a:latin typeface="Calibri" panose="020F0502020204030204" pitchFamily="34" charset="0"/>
                        </a:rPr>
                        <a:t>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KADIKÖY/AHMET SANİ GEZİZİ KIZ ANADOLU İMAM HATİP LİSESİ (İNG)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KIZ</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2,45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800" kern="1200" dirty="0">
                          <a:solidFill>
                            <a:schemeClr val="tx1"/>
                          </a:solidFill>
                          <a:effectLst/>
                          <a:latin typeface="+mn-lt"/>
                          <a:ea typeface="+mn-ea"/>
                          <a:cs typeface="+mn-cs"/>
                        </a:rPr>
                        <a:t>441,4536</a:t>
                      </a: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6703215"/>
                  </a:ext>
                </a:extLst>
              </a:tr>
              <a:tr h="427629">
                <a:tc>
                  <a:txBody>
                    <a:bodyPr/>
                    <a:lstStyle/>
                    <a:p>
                      <a:pPr algn="ctr" fontAlgn="ctr"/>
                      <a:r>
                        <a:rPr lang="tr-TR" sz="1600" b="1" i="0" u="none" strike="noStrike">
                          <a:solidFill>
                            <a:srgbClr val="002060"/>
                          </a:solidFill>
                          <a:effectLst/>
                          <a:latin typeface="Calibri" panose="020F0502020204030204" pitchFamily="34" charset="0"/>
                        </a:rPr>
                        <a:t>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ÜSKÜDAR/İSTANBUL</a:t>
                      </a:r>
                      <a:r>
                        <a:rPr lang="tr-TR" sz="1600" b="1" i="0" u="none" strike="noStrike" baseline="0" dirty="0">
                          <a:solidFill>
                            <a:srgbClr val="002060"/>
                          </a:solidFill>
                          <a:effectLst/>
                          <a:latin typeface="Calibri" panose="020F0502020204030204" pitchFamily="34" charset="0"/>
                        </a:rPr>
                        <a:t> TİCARET ODASI MARMARA ANADOLU İMAM HATİP LİSESİ (İNG)</a:t>
                      </a:r>
                      <a:endParaRPr lang="tr-TR" sz="1600" b="1" i="0" u="none" strike="noStrike" dirty="0">
                        <a:solidFill>
                          <a:srgbClr val="00206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ERKEK</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800" kern="1200" dirty="0">
                          <a:solidFill>
                            <a:schemeClr val="tx1"/>
                          </a:solidFill>
                          <a:effectLst/>
                          <a:latin typeface="+mn-lt"/>
                          <a:ea typeface="+mn-ea"/>
                          <a:cs typeface="+mn-cs"/>
                        </a:rPr>
                        <a:t>435,6745</a:t>
                      </a: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8331562"/>
                  </a:ext>
                </a:extLst>
              </a:tr>
              <a:tr h="414984">
                <a:tc>
                  <a:txBody>
                    <a:bodyPr/>
                    <a:lstStyle/>
                    <a:p>
                      <a:pPr algn="ctr" fontAlgn="ctr"/>
                      <a:r>
                        <a:rPr lang="tr-TR" sz="1600" b="1" i="0" u="none" strike="noStrike">
                          <a:solidFill>
                            <a:srgbClr val="002060"/>
                          </a:solidFill>
                          <a:effectLst/>
                          <a:latin typeface="Calibri" panose="020F0502020204030204" pitchFamily="34" charset="0"/>
                        </a:rPr>
                        <a:t>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600" b="1" i="0" u="none" strike="noStrike" dirty="0">
                          <a:solidFill>
                            <a:srgbClr val="002060"/>
                          </a:solidFill>
                          <a:effectLst/>
                          <a:latin typeface="Calibri" panose="020F0502020204030204" pitchFamily="34" charset="0"/>
                        </a:rPr>
                        <a:t>KADIKÖY/AHMET SANİ GEZİZİ KIZ ANADOLU İMAM HATİP LİSESİ</a:t>
                      </a:r>
                    </a:p>
                    <a:p>
                      <a:pPr algn="l" fontAlgn="ctr"/>
                      <a:r>
                        <a:rPr lang="tr-TR" sz="1600" b="1" i="0" u="none" strike="noStrike" dirty="0">
                          <a:solidFill>
                            <a:srgbClr val="002060"/>
                          </a:solidFill>
                          <a:effectLst/>
                          <a:latin typeface="Calibri" panose="020F0502020204030204" pitchFamily="34" charset="0"/>
                        </a:rPr>
                        <a:t>(İSPANYOLCA)</a:t>
                      </a:r>
                      <a:endParaRPr lang="fi-FI" sz="1600" b="1" i="0" u="none" strike="noStrike" dirty="0">
                        <a:solidFill>
                          <a:srgbClr val="00206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KIZ</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800" kern="1200" dirty="0">
                          <a:solidFill>
                            <a:schemeClr val="tx1"/>
                          </a:solidFill>
                          <a:effectLst/>
                          <a:latin typeface="+mn-lt"/>
                          <a:ea typeface="+mn-ea"/>
                          <a:cs typeface="+mn-cs"/>
                        </a:rPr>
                        <a:t>431,7894</a:t>
                      </a: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8961721"/>
                  </a:ext>
                </a:extLst>
              </a:tr>
              <a:tr h="414984">
                <a:tc>
                  <a:txBody>
                    <a:bodyPr/>
                    <a:lstStyle/>
                    <a:p>
                      <a:pPr algn="ctr" fontAlgn="ctr"/>
                      <a:r>
                        <a:rPr lang="tr-TR" sz="1600" b="1" i="0" u="none" strike="noStrike">
                          <a:solidFill>
                            <a:srgbClr val="002060"/>
                          </a:solidFill>
                          <a:effectLst/>
                          <a:latin typeface="Calibri" panose="020F0502020204030204" pitchFamily="34" charset="0"/>
                        </a:rPr>
                        <a:t>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600" b="1" i="0" u="none" strike="noStrike" dirty="0">
                          <a:solidFill>
                            <a:srgbClr val="002060"/>
                          </a:solidFill>
                          <a:effectLst/>
                          <a:latin typeface="Calibri" panose="020F0502020204030204" pitchFamily="34" charset="0"/>
                        </a:rPr>
                        <a:t>ÜSKÜDAR/İSTANBUL</a:t>
                      </a:r>
                      <a:r>
                        <a:rPr lang="tr-TR" sz="1600" b="1" i="0" u="none" strike="noStrike" baseline="0" dirty="0">
                          <a:solidFill>
                            <a:srgbClr val="002060"/>
                          </a:solidFill>
                          <a:effectLst/>
                          <a:latin typeface="Calibri" panose="020F0502020204030204" pitchFamily="34" charset="0"/>
                        </a:rPr>
                        <a:t> TİCARET ODASI MARMARA ANADOLU İMAM HATİP LİSESİ (ARAPÇA)</a:t>
                      </a:r>
                      <a:endParaRPr lang="tr-TR" sz="1600" b="1" i="0" u="none" strike="noStrike" dirty="0">
                        <a:solidFill>
                          <a:srgbClr val="002060"/>
                        </a:solidFill>
                        <a:effectLst/>
                        <a:latin typeface="Calibri" panose="020F0502020204030204" pitchFamily="34" charset="0"/>
                      </a:endParaRPr>
                    </a:p>
                    <a:p>
                      <a:pPr algn="l" fontAlgn="ctr"/>
                      <a:endParaRPr lang="tr-TR" sz="1600" b="1" i="0" u="none" strike="noStrike" dirty="0">
                        <a:solidFill>
                          <a:srgbClr val="00206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ERKEK</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4,38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800" kern="1200" dirty="0">
                          <a:solidFill>
                            <a:schemeClr val="tx1"/>
                          </a:solidFill>
                          <a:effectLst/>
                          <a:latin typeface="+mn-lt"/>
                          <a:ea typeface="+mn-ea"/>
                          <a:cs typeface="+mn-cs"/>
                        </a:rPr>
                        <a:t>423,2987</a:t>
                      </a: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22182718"/>
                  </a:ext>
                </a:extLst>
              </a:tr>
              <a:tr h="418205">
                <a:tc>
                  <a:txBody>
                    <a:bodyPr/>
                    <a:lstStyle/>
                    <a:p>
                      <a:pPr algn="ctr" fontAlgn="ctr"/>
                      <a:r>
                        <a:rPr lang="tr-TR" sz="1600" b="1" i="0" u="none" strike="noStrike">
                          <a:solidFill>
                            <a:srgbClr val="002060"/>
                          </a:solidFill>
                          <a:effectLst/>
                          <a:latin typeface="Calibri" panose="020F0502020204030204" pitchFamily="34" charset="0"/>
                        </a:rPr>
                        <a:t>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600" b="1" i="0" u="none" strike="noStrike" dirty="0">
                          <a:solidFill>
                            <a:srgbClr val="002060"/>
                          </a:solidFill>
                          <a:effectLst/>
                          <a:latin typeface="Calibri" panose="020F0502020204030204" pitchFamily="34" charset="0"/>
                        </a:rPr>
                        <a:t>KADIKÖY/KADIKÖY ANADOLU İMAM HATİP LİSESİ(İSPANYOLCA)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a:solidFill>
                            <a:srgbClr val="002060"/>
                          </a:solidFill>
                          <a:effectLst/>
                          <a:latin typeface="Calibri" panose="020F0502020204030204" pitchFamily="34" charset="0"/>
                        </a:rPr>
                        <a:t>ERKEK</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600" b="1" i="0" u="none" strike="noStrike" dirty="0">
                          <a:solidFill>
                            <a:srgbClr val="002060"/>
                          </a:solidFill>
                          <a:effectLst/>
                          <a:latin typeface="Calibri" panose="020F0502020204030204" pitchFamily="34" charset="0"/>
                        </a:rPr>
                        <a:t>4,46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1800" kern="1200" dirty="0">
                          <a:solidFill>
                            <a:schemeClr val="tx1"/>
                          </a:solidFill>
                          <a:effectLst/>
                          <a:latin typeface="+mn-lt"/>
                          <a:ea typeface="+mn-ea"/>
                          <a:cs typeface="+mn-cs"/>
                        </a:rPr>
                        <a:t>422,6948</a:t>
                      </a: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804104"/>
                  </a:ext>
                </a:extLst>
              </a:tr>
              <a:tr h="842613">
                <a:tc>
                  <a:txBody>
                    <a:bodyPr/>
                    <a:lstStyle/>
                    <a:p>
                      <a:pPr algn="ctr" fontAlgn="ctr"/>
                      <a:endParaRPr lang="tr-TR" sz="1600" b="1" i="0" u="none" strike="noStrike" dirty="0">
                        <a:solidFill>
                          <a:srgbClr val="002060"/>
                        </a:solidFill>
                        <a:effectLst/>
                        <a:latin typeface="Calibri" panose="020F0502020204030204" pitchFamily="34" charset="0"/>
                      </a:endParaRP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tr-TR" sz="1800" b="1" i="0" u="sng" strike="noStrike" dirty="0">
                          <a:solidFill>
                            <a:srgbClr val="002060"/>
                          </a:solidFill>
                          <a:effectLst/>
                          <a:latin typeface="Calibri" panose="020F0502020204030204" pitchFamily="34" charset="0"/>
                        </a:rPr>
                        <a:t>YUKARIDAKİ</a:t>
                      </a:r>
                      <a:r>
                        <a:rPr lang="tr-TR" sz="1800" b="1" i="0" u="sng" strike="noStrike" baseline="0" dirty="0">
                          <a:solidFill>
                            <a:srgbClr val="002060"/>
                          </a:solidFill>
                          <a:effectLst/>
                          <a:latin typeface="Calibri" panose="020F0502020204030204" pitchFamily="34" charset="0"/>
                        </a:rPr>
                        <a:t> ANADOLU </a:t>
                      </a:r>
                      <a:r>
                        <a:rPr lang="tr-TR" sz="1800" b="1" i="0" u="sng" strike="noStrike" dirty="0">
                          <a:solidFill>
                            <a:srgbClr val="002060"/>
                          </a:solidFill>
                          <a:effectLst/>
                          <a:latin typeface="Calibri" panose="020F0502020204030204" pitchFamily="34" charset="0"/>
                        </a:rPr>
                        <a:t>İMAM HATİP LİSELERİNİN</a:t>
                      </a:r>
                      <a:r>
                        <a:rPr lang="tr-TR" sz="1800" b="1" i="0" u="sng" strike="noStrike" baseline="0" dirty="0">
                          <a:solidFill>
                            <a:srgbClr val="002060"/>
                          </a:solidFill>
                          <a:effectLst/>
                          <a:latin typeface="Calibri" panose="020F0502020204030204" pitchFamily="34" charset="0"/>
                        </a:rPr>
                        <a:t> HEPSİ </a:t>
                      </a:r>
                      <a:r>
                        <a:rPr lang="tr-TR" sz="1800" b="1" i="0" u="sng" strike="noStrike" baseline="0" dirty="0">
                          <a:solidFill>
                            <a:srgbClr val="FF0000"/>
                          </a:solidFill>
                          <a:effectLst/>
                          <a:latin typeface="Calibri" panose="020F0502020204030204" pitchFamily="34" charset="0"/>
                        </a:rPr>
                        <a:t>HAZIRLIK+4 YIL</a:t>
                      </a:r>
                      <a:r>
                        <a:rPr lang="tr-TR" sz="1800" b="1" i="0" u="sng" strike="noStrike" baseline="0" dirty="0">
                          <a:solidFill>
                            <a:srgbClr val="002060"/>
                          </a:solidFill>
                          <a:effectLst/>
                          <a:latin typeface="Calibri" panose="020F0502020204030204" pitchFamily="34" charset="0"/>
                        </a:rPr>
                        <a:t> EĞİTİM VERMEKTEDİR.</a:t>
                      </a:r>
                      <a:endParaRPr lang="tr-TR" sz="1800" b="1" i="0" u="sng" strike="noStrike" dirty="0">
                        <a:solidFill>
                          <a:srgbClr val="00206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600" b="1" i="0" u="none" strike="noStrike">
                        <a:solidFill>
                          <a:srgbClr val="00206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tr-TR" sz="1600" b="1" i="0" u="none" strike="noStrike" dirty="0">
                        <a:solidFill>
                          <a:srgbClr val="00206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49726076"/>
                  </a:ext>
                </a:extLst>
              </a:tr>
            </a:tbl>
          </a:graphicData>
        </a:graphic>
      </p:graphicFrame>
    </p:spTree>
    <p:extLst>
      <p:ext uri="{BB962C8B-B14F-4D97-AF65-F5344CB8AC3E}">
        <p14:creationId xmlns:p14="http://schemas.microsoft.com/office/powerpoint/2010/main" val="157984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7000405"/>
              </p:ext>
            </p:extLst>
          </p:nvPr>
        </p:nvGraphicFramePr>
        <p:xfrm>
          <a:off x="1524000" y="762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ctr"/>
                      <a:r>
                        <a:rPr lang="tr-TR" dirty="0"/>
                        <a:t>LİSE TÜRLERİ </a:t>
                      </a:r>
                    </a:p>
                  </a:txBody>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7426821"/>
              </p:ext>
            </p:extLst>
          </p:nvPr>
        </p:nvGraphicFramePr>
        <p:xfrm>
          <a:off x="76200" y="685800"/>
          <a:ext cx="8991600" cy="518160"/>
        </p:xfrm>
        <a:graphic>
          <a:graphicData uri="http://schemas.openxmlformats.org/drawingml/2006/table">
            <a:tbl>
              <a:tblPr firstRow="1" bandRow="1">
                <a:tableStyleId>{5C22544A-7EE6-4342-B048-85BDC9FD1C3A}</a:tableStyleId>
              </a:tblPr>
              <a:tblGrid>
                <a:gridCol w="1444869">
                  <a:extLst>
                    <a:ext uri="{9D8B030D-6E8A-4147-A177-3AD203B41FA5}">
                      <a16:colId xmlns:a16="http://schemas.microsoft.com/office/drawing/2014/main" val="20000"/>
                    </a:ext>
                  </a:extLst>
                </a:gridCol>
                <a:gridCol w="221273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457200">
                <a:tc>
                  <a:txBody>
                    <a:bodyPr/>
                    <a:lstStyle/>
                    <a:p>
                      <a:r>
                        <a:rPr lang="tr-TR" sz="1400" b="1" u="sng" dirty="0"/>
                        <a:t>LİSE TÜRÜ</a:t>
                      </a:r>
                    </a:p>
                  </a:txBody>
                  <a:tcPr/>
                </a:tc>
                <a:tc>
                  <a:txBody>
                    <a:bodyPr/>
                    <a:lstStyle/>
                    <a:p>
                      <a:r>
                        <a:rPr lang="tr-TR" sz="1400" b="1" u="sng" dirty="0"/>
                        <a:t>ADI</a:t>
                      </a:r>
                    </a:p>
                  </a:txBody>
                  <a:tcPr/>
                </a:tc>
                <a:tc>
                  <a:txBody>
                    <a:bodyPr/>
                    <a:lstStyle/>
                    <a:p>
                      <a:r>
                        <a:rPr lang="tr-TR" sz="1400" b="1" u="sng" dirty="0"/>
                        <a:t>GİRİŞ</a:t>
                      </a:r>
                    </a:p>
                  </a:txBody>
                  <a:tcPr/>
                </a:tc>
                <a:tc>
                  <a:txBody>
                    <a:bodyPr/>
                    <a:lstStyle/>
                    <a:p>
                      <a:r>
                        <a:rPr lang="tr-TR" sz="1400" b="1" u="sng" dirty="0"/>
                        <a:t>YIL</a:t>
                      </a:r>
                    </a:p>
                  </a:txBody>
                  <a:tcPr/>
                </a:tc>
                <a:tc>
                  <a:txBody>
                    <a:bodyPr/>
                    <a:lstStyle/>
                    <a:p>
                      <a:r>
                        <a:rPr lang="tr-TR" sz="1400" b="1" u="sng" dirty="0"/>
                        <a:t>TÜR</a:t>
                      </a:r>
                    </a:p>
                  </a:txBody>
                  <a:tcPr/>
                </a:tc>
                <a:tc>
                  <a:txBody>
                    <a:bodyPr/>
                    <a:lstStyle/>
                    <a:p>
                      <a:r>
                        <a:rPr lang="tr-TR" sz="1400" b="1" u="sng" dirty="0"/>
                        <a:t>YABANCI DİL</a:t>
                      </a:r>
                    </a:p>
                  </a:txBody>
                  <a:tcPr/>
                </a:tc>
                <a:tc>
                  <a:txBody>
                    <a:bodyPr/>
                    <a:lstStyle/>
                    <a:p>
                      <a:r>
                        <a:rPr lang="tr-TR" sz="1400" b="1" u="sng" dirty="0"/>
                        <a:t>ALAN VE BÖLÜMLERİ</a:t>
                      </a:r>
                    </a:p>
                  </a:txBody>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809388035"/>
              </p:ext>
            </p:extLst>
          </p:nvPr>
        </p:nvGraphicFramePr>
        <p:xfrm>
          <a:off x="27709" y="1447800"/>
          <a:ext cx="1447800" cy="14630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tblGrid>
              <a:tr h="1219200">
                <a:tc>
                  <a:txBody>
                    <a:bodyPr/>
                    <a:lstStyle/>
                    <a:p>
                      <a:pPr algn="ctr"/>
                      <a:endParaRPr lang="tr-TR" dirty="0"/>
                    </a:p>
                    <a:p>
                      <a:pPr algn="ctr"/>
                      <a:r>
                        <a:rPr lang="tr-TR" dirty="0"/>
                        <a:t>MESLEKİ</a:t>
                      </a:r>
                      <a:r>
                        <a:rPr lang="tr-TR" baseline="0" dirty="0"/>
                        <a:t> VE TEKNİK </a:t>
                      </a:r>
                      <a:r>
                        <a:rPr lang="tr-TR" dirty="0"/>
                        <a:t>ANADOLU LİSELERİ </a:t>
                      </a:r>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65723848"/>
              </p:ext>
            </p:extLst>
          </p:nvPr>
        </p:nvGraphicFramePr>
        <p:xfrm>
          <a:off x="1524000" y="1219200"/>
          <a:ext cx="7467600" cy="179832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tblGrid>
              <a:tr h="596685">
                <a:tc>
                  <a:txBody>
                    <a:bodyPr/>
                    <a:lstStyle/>
                    <a:p>
                      <a:r>
                        <a:rPr lang="tr-TR" dirty="0"/>
                        <a:t>ANADOLU</a:t>
                      </a:r>
                      <a:r>
                        <a:rPr lang="tr-TR" baseline="0" dirty="0"/>
                        <a:t> TEKNİK LİSESİ</a:t>
                      </a:r>
                      <a:endParaRPr lang="tr-TR" dirty="0"/>
                    </a:p>
                  </a:txBody>
                  <a:tcPr/>
                </a:tc>
                <a:tc>
                  <a:txBody>
                    <a:bodyPr/>
                    <a:lstStyle/>
                    <a:p>
                      <a:r>
                        <a:rPr lang="tr-TR" dirty="0"/>
                        <a:t>LGS</a:t>
                      </a:r>
                    </a:p>
                  </a:txBody>
                  <a:tcPr/>
                </a:tc>
                <a:tc>
                  <a:txBody>
                    <a:bodyPr/>
                    <a:lstStyle/>
                    <a:p>
                      <a:r>
                        <a:rPr lang="tr-TR" dirty="0"/>
                        <a:t>4</a:t>
                      </a:r>
                    </a:p>
                  </a:txBody>
                  <a:tcPr/>
                </a:tc>
                <a:tc>
                  <a:txBody>
                    <a:bodyPr/>
                    <a:lstStyle/>
                    <a:p>
                      <a:r>
                        <a:rPr lang="tr-TR" dirty="0"/>
                        <a:t>K+E</a:t>
                      </a:r>
                    </a:p>
                  </a:txBody>
                  <a:tcPr/>
                </a:tc>
                <a:tc>
                  <a:txBody>
                    <a:bodyPr/>
                    <a:lstStyle/>
                    <a:p>
                      <a:r>
                        <a:rPr lang="tr-TR" dirty="0"/>
                        <a:t>İNG</a:t>
                      </a:r>
                    </a:p>
                  </a:txBody>
                  <a:tcPr/>
                </a:tc>
                <a:tc>
                  <a:txBody>
                    <a:bodyPr/>
                    <a:lstStyle/>
                    <a:p>
                      <a:r>
                        <a:rPr lang="tr-TR" sz="1400" dirty="0"/>
                        <a:t>TEKNİK PROGRAM</a:t>
                      </a:r>
                    </a:p>
                  </a:txBody>
                  <a:tcPr/>
                </a:tc>
                <a:extLst>
                  <a:ext uri="{0D108BD9-81ED-4DB2-BD59-A6C34878D82A}">
                    <a16:rowId xmlns:a16="http://schemas.microsoft.com/office/drawing/2014/main" val="10000"/>
                  </a:ext>
                </a:extLst>
              </a:tr>
              <a:tr h="596685">
                <a:tc>
                  <a:txBody>
                    <a:bodyPr/>
                    <a:lstStyle/>
                    <a:p>
                      <a:r>
                        <a:rPr lang="tr-TR" dirty="0"/>
                        <a:t>ANADOLU MESLEK LİSESİ</a:t>
                      </a:r>
                    </a:p>
                  </a:txBody>
                  <a:tcPr/>
                </a:tc>
                <a:tc>
                  <a:txBody>
                    <a:bodyPr/>
                    <a:lstStyle/>
                    <a:p>
                      <a:r>
                        <a:rPr lang="tr-TR" dirty="0"/>
                        <a:t>YY</a:t>
                      </a:r>
                    </a:p>
                  </a:txBody>
                  <a:tcPr/>
                </a:tc>
                <a:tc>
                  <a:txBody>
                    <a:bodyPr/>
                    <a:lstStyle/>
                    <a:p>
                      <a:r>
                        <a:rPr lang="tr-TR" dirty="0"/>
                        <a:t>4</a:t>
                      </a:r>
                    </a:p>
                  </a:txBody>
                  <a:tcPr/>
                </a:tc>
                <a:tc>
                  <a:txBody>
                    <a:bodyPr/>
                    <a:lstStyle/>
                    <a:p>
                      <a:r>
                        <a:rPr lang="tr-TR" dirty="0"/>
                        <a:t>K+E</a:t>
                      </a:r>
                    </a:p>
                  </a:txBody>
                  <a:tcPr/>
                </a:tc>
                <a:tc>
                  <a:txBody>
                    <a:bodyPr/>
                    <a:lstStyle/>
                    <a:p>
                      <a:r>
                        <a:rPr lang="tr-TR" dirty="0"/>
                        <a:t>İNG</a:t>
                      </a:r>
                    </a:p>
                  </a:txBody>
                  <a:tcPr/>
                </a:tc>
                <a:tc>
                  <a:txBody>
                    <a:bodyPr/>
                    <a:lstStyle/>
                    <a:p>
                      <a:r>
                        <a:rPr lang="tr-TR" sz="1400" dirty="0"/>
                        <a:t>MESLEKİ</a:t>
                      </a:r>
                      <a:r>
                        <a:rPr lang="tr-TR" sz="1400" baseline="0" dirty="0"/>
                        <a:t> PROGRAM</a:t>
                      </a:r>
                      <a:endParaRPr lang="tr-TR" sz="1400" dirty="0"/>
                    </a:p>
                  </a:txBody>
                  <a:tcPr/>
                </a:tc>
                <a:extLst>
                  <a:ext uri="{0D108BD9-81ED-4DB2-BD59-A6C34878D82A}">
                    <a16:rowId xmlns:a16="http://schemas.microsoft.com/office/drawing/2014/main" val="10001"/>
                  </a:ext>
                </a:extLst>
              </a:tr>
              <a:tr h="483031">
                <a:tc>
                  <a:txBody>
                    <a:bodyPr/>
                    <a:lstStyle/>
                    <a:p>
                      <a:r>
                        <a:rPr lang="tr-TR" dirty="0"/>
                        <a:t>TEMATİK</a:t>
                      </a:r>
                      <a:r>
                        <a:rPr lang="tr-TR" baseline="0" dirty="0"/>
                        <a:t> LİSELER</a:t>
                      </a:r>
                      <a:endParaRPr lang="tr-TR" dirty="0"/>
                    </a:p>
                  </a:txBody>
                  <a:tcPr/>
                </a:tc>
                <a:tc>
                  <a:txBody>
                    <a:bodyPr/>
                    <a:lstStyle/>
                    <a:p>
                      <a:r>
                        <a:rPr lang="tr-TR" dirty="0"/>
                        <a:t>LGS</a:t>
                      </a:r>
                    </a:p>
                  </a:txBody>
                  <a:tcPr/>
                </a:tc>
                <a:tc>
                  <a:txBody>
                    <a:bodyPr/>
                    <a:lstStyle/>
                    <a:p>
                      <a:r>
                        <a:rPr lang="tr-TR" dirty="0"/>
                        <a:t>4</a:t>
                      </a:r>
                    </a:p>
                  </a:txBody>
                  <a:tcPr/>
                </a:tc>
                <a:tc>
                  <a:txBody>
                    <a:bodyPr/>
                    <a:lstStyle/>
                    <a:p>
                      <a:r>
                        <a:rPr lang="tr-TR" dirty="0"/>
                        <a:t>K+E</a:t>
                      </a:r>
                    </a:p>
                  </a:txBody>
                  <a:tcPr/>
                </a:tc>
                <a:tc>
                  <a:txBody>
                    <a:bodyPr/>
                    <a:lstStyle/>
                    <a:p>
                      <a:r>
                        <a:rPr lang="tr-TR" dirty="0"/>
                        <a:t>İNG</a:t>
                      </a:r>
                    </a:p>
                  </a:txBody>
                  <a:tcPr/>
                </a:tc>
                <a:tc>
                  <a:txBody>
                    <a:bodyPr/>
                    <a:lstStyle/>
                    <a:p>
                      <a:r>
                        <a:rPr lang="tr-TR" sz="1400" dirty="0"/>
                        <a:t>TEMATİK PROGRAM</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75872424"/>
              </p:ext>
            </p:extLst>
          </p:nvPr>
        </p:nvGraphicFramePr>
        <p:xfrm>
          <a:off x="2514600" y="3200400"/>
          <a:ext cx="6636327" cy="868680"/>
        </p:xfrm>
        <a:graphic>
          <a:graphicData uri="http://schemas.openxmlformats.org/drawingml/2006/table">
            <a:tbl>
              <a:tblPr firstRow="1" bandRow="1">
                <a:tableStyleId>{5C22544A-7EE6-4342-B048-85BDC9FD1C3A}</a:tableStyleId>
              </a:tblPr>
              <a:tblGrid>
                <a:gridCol w="6636327">
                  <a:extLst>
                    <a:ext uri="{9D8B030D-6E8A-4147-A177-3AD203B41FA5}">
                      <a16:colId xmlns:a16="http://schemas.microsoft.com/office/drawing/2014/main" val="20000"/>
                    </a:ext>
                  </a:extLst>
                </a:gridCol>
              </a:tblGrid>
              <a:tr h="868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Sanayi teknoloji ve üretim sektörünün ihtiyacı olan nitelikli iş gücünü yetiştiren okullardır.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Bu okullarda 10. sınıfta mesleki alan eğitimi, 11. ve 12. sınıfta meslek alanına bağlı olarak dal eğitimi verilir. Öğrenciler 12. sınıfta mesleki becerilerini geliştirmek için işletmelerde beceri eğitimi ve staj yapmaktadır.</a:t>
                      </a:r>
                    </a:p>
                  </a:txBody>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00182725"/>
              </p:ext>
            </p:extLst>
          </p:nvPr>
        </p:nvGraphicFramePr>
        <p:xfrm>
          <a:off x="2971800" y="4114800"/>
          <a:ext cx="6096000" cy="502921"/>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5029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Okul mezunları Ustalık ve kalfalık belgesi (MEM), Teknisyenlik unvanı, İşyeri açma belgesi, EUROPASS belgesi sahibi olurlar. </a:t>
                      </a:r>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32700567"/>
              </p:ext>
            </p:extLst>
          </p:nvPr>
        </p:nvGraphicFramePr>
        <p:xfrm>
          <a:off x="2590800" y="4724400"/>
          <a:ext cx="6096000" cy="6400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Tematik Meslek Liseleri ve Anadolu Teknik Liselerinde öğrencilere meslek derslerinin yanı sıra 4 yıl boyunca Matematik, Fizik, Kimya ve Biyoloji dersleri de verilerek öğrenciler üniversiteye hazırlanmaktadır.</a:t>
                      </a:r>
                    </a:p>
                  </a:txBody>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924932293"/>
              </p:ext>
            </p:extLst>
          </p:nvPr>
        </p:nvGraphicFramePr>
        <p:xfrm>
          <a:off x="3061855" y="5486400"/>
          <a:ext cx="6096000" cy="1005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Tüm meslek lisesi türlerinden  mezun olanlar için üniversitelerde MTOK fakülteleri açılmıştır. MTOK fakültelerine yalnızca mesleki ve teknik liselerinden mezun olan öğrencilerin yerleşebilmektedir.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Ayrıca bu öğrenciler alanların devamı niteliğindeki ön lisans programlarına ek puanla yerleştirilebilmektedir.</a:t>
                      </a:r>
                    </a:p>
                  </a:txBody>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02628693"/>
              </p:ext>
            </p:extLst>
          </p:nvPr>
        </p:nvGraphicFramePr>
        <p:xfrm>
          <a:off x="76200" y="3200400"/>
          <a:ext cx="2209800" cy="32766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tblGrid>
              <a:tr h="327660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Adalet Meslek Lisesi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Denizcilik Meslek Lisesi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Endüstri Meslek Lisesi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Kız Meslek Liseleri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Meteoroloji Meslek Lis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Sağlık Meslek Liseleri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İletişim Meslek Lisesi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Ticaret Meslek Liseleri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Turizm Meslek Liseleri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Endüstri Meslek Liseleri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Tarım (Ziraat) Meslek Li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Tapu Kadastro Meslek 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400" b="1" i="0" u="none" strike="noStrike" kern="1200" cap="none" spc="0" normalizeH="0" baseline="0" noProof="0" dirty="0">
                          <a:ln>
                            <a:noFill/>
                          </a:ln>
                          <a:solidFill>
                            <a:prstClr val="white"/>
                          </a:solidFill>
                          <a:effectLst/>
                          <a:uLnTx/>
                          <a:uFillTx/>
                          <a:latin typeface="+mn-lt"/>
                          <a:ea typeface="+mn-ea"/>
                          <a:cs typeface="+mn-cs"/>
                        </a:rPr>
                        <a:t>Veteriner  Meslek Lisesi</a:t>
                      </a:r>
                    </a:p>
                    <a:p>
                      <a:endParaRPr lang="tr-TR" sz="14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72528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7062456"/>
              </p:ext>
            </p:extLst>
          </p:nvPr>
        </p:nvGraphicFramePr>
        <p:xfrm>
          <a:off x="1524000" y="762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ctr"/>
                      <a:r>
                        <a:rPr lang="tr-TR" dirty="0"/>
                        <a:t>LİSE TÜRLERİ </a:t>
                      </a:r>
                    </a:p>
                  </a:txBody>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53105"/>
              </p:ext>
            </p:extLst>
          </p:nvPr>
        </p:nvGraphicFramePr>
        <p:xfrm>
          <a:off x="124691" y="457200"/>
          <a:ext cx="8991600" cy="518160"/>
        </p:xfrm>
        <a:graphic>
          <a:graphicData uri="http://schemas.openxmlformats.org/drawingml/2006/table">
            <a:tbl>
              <a:tblPr firstRow="1" bandRow="1">
                <a:tableStyleId>{5C22544A-7EE6-4342-B048-85BDC9FD1C3A}</a:tableStyleId>
              </a:tblPr>
              <a:tblGrid>
                <a:gridCol w="1444869">
                  <a:extLst>
                    <a:ext uri="{9D8B030D-6E8A-4147-A177-3AD203B41FA5}">
                      <a16:colId xmlns:a16="http://schemas.microsoft.com/office/drawing/2014/main" val="20000"/>
                    </a:ext>
                  </a:extLst>
                </a:gridCol>
                <a:gridCol w="221273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457200">
                <a:tc>
                  <a:txBody>
                    <a:bodyPr/>
                    <a:lstStyle/>
                    <a:p>
                      <a:r>
                        <a:rPr lang="tr-TR" sz="1400" b="1" u="sng" dirty="0"/>
                        <a:t>LİSE TÜRÜ</a:t>
                      </a:r>
                    </a:p>
                  </a:txBody>
                  <a:tcPr/>
                </a:tc>
                <a:tc>
                  <a:txBody>
                    <a:bodyPr/>
                    <a:lstStyle/>
                    <a:p>
                      <a:r>
                        <a:rPr lang="tr-TR" sz="1400" b="1" u="sng" dirty="0"/>
                        <a:t>ADI</a:t>
                      </a:r>
                    </a:p>
                  </a:txBody>
                  <a:tcPr/>
                </a:tc>
                <a:tc>
                  <a:txBody>
                    <a:bodyPr/>
                    <a:lstStyle/>
                    <a:p>
                      <a:r>
                        <a:rPr lang="tr-TR" sz="1400" b="1" u="sng" dirty="0"/>
                        <a:t>GİRİŞ</a:t>
                      </a:r>
                    </a:p>
                  </a:txBody>
                  <a:tcPr/>
                </a:tc>
                <a:tc>
                  <a:txBody>
                    <a:bodyPr/>
                    <a:lstStyle/>
                    <a:p>
                      <a:r>
                        <a:rPr lang="tr-TR" sz="1400" b="1" u="sng" dirty="0"/>
                        <a:t>YIL</a:t>
                      </a:r>
                    </a:p>
                  </a:txBody>
                  <a:tcPr/>
                </a:tc>
                <a:tc>
                  <a:txBody>
                    <a:bodyPr/>
                    <a:lstStyle/>
                    <a:p>
                      <a:r>
                        <a:rPr lang="tr-TR" sz="1400" b="1" u="sng" dirty="0"/>
                        <a:t>TÜR</a:t>
                      </a:r>
                    </a:p>
                  </a:txBody>
                  <a:tcPr/>
                </a:tc>
                <a:tc>
                  <a:txBody>
                    <a:bodyPr/>
                    <a:lstStyle/>
                    <a:p>
                      <a:r>
                        <a:rPr lang="tr-TR" sz="1400" b="1" u="sng" dirty="0"/>
                        <a:t>YABANCI DİL</a:t>
                      </a:r>
                    </a:p>
                  </a:txBody>
                  <a:tcPr/>
                </a:tc>
                <a:tc>
                  <a:txBody>
                    <a:bodyPr/>
                    <a:lstStyle/>
                    <a:p>
                      <a:r>
                        <a:rPr lang="tr-TR" sz="1400" b="1" u="sng" dirty="0"/>
                        <a:t>ALAN VE BÖLÜMLERİ</a:t>
                      </a:r>
                    </a:p>
                  </a:txBody>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73478856"/>
              </p:ext>
            </p:extLst>
          </p:nvPr>
        </p:nvGraphicFramePr>
        <p:xfrm>
          <a:off x="0" y="1066800"/>
          <a:ext cx="1447800" cy="17526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tblGrid>
              <a:tr h="1752600">
                <a:tc>
                  <a:txBody>
                    <a:bodyPr/>
                    <a:lstStyle/>
                    <a:p>
                      <a:pPr algn="ctr"/>
                      <a:endParaRPr lang="tr-TR" dirty="0"/>
                    </a:p>
                    <a:p>
                      <a:pPr algn="ctr"/>
                      <a:r>
                        <a:rPr lang="tr-TR" dirty="0"/>
                        <a:t>ÖZEL</a:t>
                      </a:r>
                      <a:r>
                        <a:rPr lang="tr-TR" baseline="0" dirty="0"/>
                        <a:t> YETENEKLE ALAN LİSELER</a:t>
                      </a:r>
                      <a:endParaRPr lang="tr-TR"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98441223"/>
              </p:ext>
            </p:extLst>
          </p:nvPr>
        </p:nvGraphicFramePr>
        <p:xfrm>
          <a:off x="1600200" y="1295400"/>
          <a:ext cx="7543800" cy="1158240"/>
        </p:xfrm>
        <a:graphic>
          <a:graphicData uri="http://schemas.openxmlformats.org/drawingml/2006/table">
            <a:tbl>
              <a:tblPr firstRow="1" bandRow="1">
                <a:tableStyleId>{5C22544A-7EE6-4342-B048-85BDC9FD1C3A}</a:tableStyleId>
              </a:tblPr>
              <a:tblGrid>
                <a:gridCol w="2232349">
                  <a:extLst>
                    <a:ext uri="{9D8B030D-6E8A-4147-A177-3AD203B41FA5}">
                      <a16:colId xmlns:a16="http://schemas.microsoft.com/office/drawing/2014/main" val="20000"/>
                    </a:ext>
                  </a:extLst>
                </a:gridCol>
                <a:gridCol w="1154663">
                  <a:extLst>
                    <a:ext uri="{9D8B030D-6E8A-4147-A177-3AD203B41FA5}">
                      <a16:colId xmlns:a16="http://schemas.microsoft.com/office/drawing/2014/main" val="20001"/>
                    </a:ext>
                  </a:extLst>
                </a:gridCol>
                <a:gridCol w="923731">
                  <a:extLst>
                    <a:ext uri="{9D8B030D-6E8A-4147-A177-3AD203B41FA5}">
                      <a16:colId xmlns:a16="http://schemas.microsoft.com/office/drawing/2014/main" val="20002"/>
                    </a:ext>
                  </a:extLst>
                </a:gridCol>
                <a:gridCol w="1000708">
                  <a:extLst>
                    <a:ext uri="{9D8B030D-6E8A-4147-A177-3AD203B41FA5}">
                      <a16:colId xmlns:a16="http://schemas.microsoft.com/office/drawing/2014/main" val="20003"/>
                    </a:ext>
                  </a:extLst>
                </a:gridCol>
                <a:gridCol w="1000708">
                  <a:extLst>
                    <a:ext uri="{9D8B030D-6E8A-4147-A177-3AD203B41FA5}">
                      <a16:colId xmlns:a16="http://schemas.microsoft.com/office/drawing/2014/main" val="20004"/>
                    </a:ext>
                  </a:extLst>
                </a:gridCol>
                <a:gridCol w="1231641">
                  <a:extLst>
                    <a:ext uri="{9D8B030D-6E8A-4147-A177-3AD203B41FA5}">
                      <a16:colId xmlns:a16="http://schemas.microsoft.com/office/drawing/2014/main" val="20005"/>
                    </a:ext>
                  </a:extLst>
                </a:gridCol>
              </a:tblGrid>
              <a:tr h="596685">
                <a:tc>
                  <a:txBody>
                    <a:bodyPr/>
                    <a:lstStyle/>
                    <a:p>
                      <a:r>
                        <a:rPr lang="tr-TR" dirty="0"/>
                        <a:t>GÜZEL SANATLAR LİSELERİ</a:t>
                      </a:r>
                    </a:p>
                  </a:txBody>
                  <a:tcPr>
                    <a:solidFill>
                      <a:schemeClr val="accent1">
                        <a:lumMod val="60000"/>
                        <a:lumOff val="40000"/>
                      </a:schemeClr>
                    </a:solidFill>
                  </a:tcPr>
                </a:tc>
                <a:tc>
                  <a:txBody>
                    <a:bodyPr/>
                    <a:lstStyle/>
                    <a:p>
                      <a:r>
                        <a:rPr lang="tr-TR" dirty="0"/>
                        <a:t>ÖZYS</a:t>
                      </a:r>
                    </a:p>
                  </a:txBody>
                  <a:tcPr>
                    <a:solidFill>
                      <a:schemeClr val="accent1">
                        <a:lumMod val="60000"/>
                        <a:lumOff val="40000"/>
                      </a:schemeClr>
                    </a:solidFill>
                  </a:tcPr>
                </a:tc>
                <a:tc>
                  <a:txBody>
                    <a:bodyPr/>
                    <a:lstStyle/>
                    <a:p>
                      <a:r>
                        <a:rPr lang="tr-TR" dirty="0"/>
                        <a:t>4</a:t>
                      </a:r>
                    </a:p>
                  </a:txBody>
                  <a:tcPr>
                    <a:solidFill>
                      <a:schemeClr val="accent1">
                        <a:lumMod val="60000"/>
                        <a:lumOff val="40000"/>
                      </a:schemeClr>
                    </a:solidFill>
                  </a:tcPr>
                </a:tc>
                <a:tc>
                  <a:txBody>
                    <a:bodyPr/>
                    <a:lstStyle/>
                    <a:p>
                      <a:r>
                        <a:rPr lang="tr-TR" dirty="0"/>
                        <a:t>K+E</a:t>
                      </a:r>
                    </a:p>
                  </a:txBody>
                  <a:tcPr>
                    <a:solidFill>
                      <a:schemeClr val="accent1">
                        <a:lumMod val="60000"/>
                        <a:lumOff val="40000"/>
                      </a:schemeClr>
                    </a:solidFill>
                  </a:tcPr>
                </a:tc>
                <a:tc>
                  <a:txBody>
                    <a:bodyPr/>
                    <a:lstStyle/>
                    <a:p>
                      <a:r>
                        <a:rPr lang="tr-TR" dirty="0"/>
                        <a:t>İNG</a:t>
                      </a:r>
                    </a:p>
                  </a:txBody>
                  <a:tcPr>
                    <a:solidFill>
                      <a:schemeClr val="accent1">
                        <a:lumMod val="60000"/>
                        <a:lumOff val="40000"/>
                      </a:schemeClr>
                    </a:solidFill>
                  </a:tcPr>
                </a:tc>
                <a:tc>
                  <a:txBody>
                    <a:bodyPr/>
                    <a:lstStyle/>
                    <a:p>
                      <a:pPr algn="l"/>
                      <a:r>
                        <a:rPr lang="tr-TR" sz="1400" dirty="0"/>
                        <a:t>MÜZİK-RESİM</a:t>
                      </a:r>
                    </a:p>
                  </a:txBody>
                  <a:tcPr>
                    <a:solidFill>
                      <a:schemeClr val="accent1">
                        <a:lumMod val="60000"/>
                        <a:lumOff val="40000"/>
                      </a:schemeClr>
                    </a:solidFill>
                  </a:tcPr>
                </a:tc>
                <a:extLst>
                  <a:ext uri="{0D108BD9-81ED-4DB2-BD59-A6C34878D82A}">
                    <a16:rowId xmlns:a16="http://schemas.microsoft.com/office/drawing/2014/main" val="10000"/>
                  </a:ext>
                </a:extLst>
              </a:tr>
              <a:tr h="483031">
                <a:tc>
                  <a:txBody>
                    <a:bodyPr/>
                    <a:lstStyle/>
                    <a:p>
                      <a:r>
                        <a:rPr lang="tr-TR" dirty="0"/>
                        <a:t>SPOR LİSELERİ</a:t>
                      </a:r>
                    </a:p>
                  </a:txBody>
                  <a:tcPr/>
                </a:tc>
                <a:tc>
                  <a:txBody>
                    <a:bodyPr/>
                    <a:lstStyle/>
                    <a:p>
                      <a:r>
                        <a:rPr lang="tr-TR" dirty="0"/>
                        <a:t>ÖZYS</a:t>
                      </a:r>
                    </a:p>
                  </a:txBody>
                  <a:tcPr/>
                </a:tc>
                <a:tc>
                  <a:txBody>
                    <a:bodyPr/>
                    <a:lstStyle/>
                    <a:p>
                      <a:r>
                        <a:rPr lang="tr-TR" dirty="0"/>
                        <a:t>4</a:t>
                      </a:r>
                    </a:p>
                  </a:txBody>
                  <a:tcPr/>
                </a:tc>
                <a:tc>
                  <a:txBody>
                    <a:bodyPr/>
                    <a:lstStyle/>
                    <a:p>
                      <a:r>
                        <a:rPr lang="tr-TR" dirty="0"/>
                        <a:t>K+E</a:t>
                      </a:r>
                    </a:p>
                  </a:txBody>
                  <a:tcPr/>
                </a:tc>
                <a:tc>
                  <a:txBody>
                    <a:bodyPr/>
                    <a:lstStyle/>
                    <a:p>
                      <a:r>
                        <a:rPr lang="tr-TR" dirty="0"/>
                        <a:t>İNG</a:t>
                      </a:r>
                    </a:p>
                  </a:txBody>
                  <a:tcPr/>
                </a:tc>
                <a:tc>
                  <a:txBody>
                    <a:bodyPr/>
                    <a:lstStyle/>
                    <a:p>
                      <a:r>
                        <a:rPr lang="tr-TR" sz="1400" dirty="0"/>
                        <a:t>SPOR</a:t>
                      </a:r>
                      <a:r>
                        <a:rPr lang="tr-TR" sz="1400" baseline="0" dirty="0"/>
                        <a:t> PROGRAMI</a:t>
                      </a:r>
                      <a:endParaRPr lang="tr-TR" sz="1400" dirty="0"/>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1623370"/>
              </p:ext>
            </p:extLst>
          </p:nvPr>
        </p:nvGraphicFramePr>
        <p:xfrm>
          <a:off x="152400" y="2895600"/>
          <a:ext cx="5922818" cy="2423160"/>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112818">
                  <a:extLst>
                    <a:ext uri="{9D8B030D-6E8A-4147-A177-3AD203B41FA5}">
                      <a16:colId xmlns:a16="http://schemas.microsoft.com/office/drawing/2014/main" val="20002"/>
                    </a:ext>
                  </a:extLst>
                </a:gridCol>
              </a:tblGrid>
              <a:tr h="381000">
                <a:tc>
                  <a:txBody>
                    <a:bodyPr/>
                    <a:lstStyle/>
                    <a:p>
                      <a:r>
                        <a:rPr lang="tr-TR" dirty="0"/>
                        <a:t>MÜZİK</a:t>
                      </a:r>
                    </a:p>
                  </a:txBody>
                  <a:tcPr/>
                </a:tc>
                <a:tc>
                  <a:txBody>
                    <a:bodyPr/>
                    <a:lstStyle/>
                    <a:p>
                      <a:r>
                        <a:rPr lang="tr-TR" dirty="0"/>
                        <a:t>RESİM</a:t>
                      </a:r>
                    </a:p>
                  </a:txBody>
                  <a:tcPr/>
                </a:tc>
                <a:tc>
                  <a:txBody>
                    <a:bodyPr/>
                    <a:lstStyle/>
                    <a:p>
                      <a:r>
                        <a:rPr lang="tr-TR" dirty="0"/>
                        <a:t>SPOR</a:t>
                      </a:r>
                    </a:p>
                  </a:txBody>
                  <a:tcPr/>
                </a:tc>
                <a:extLst>
                  <a:ext uri="{0D108BD9-81ED-4DB2-BD59-A6C34878D82A}">
                    <a16:rowId xmlns:a16="http://schemas.microsoft.com/office/drawing/2014/main" val="10000"/>
                  </a:ext>
                </a:extLst>
              </a:tr>
              <a:tr h="137160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Müziksel İşitme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Tek ses, iki ses, üç ses, dört 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Ritimsel Bellek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Ritim Tekrarı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Ezgisel Bellek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Ezgi Tekrarı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Müziksel Çalma-Söyleme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Müziksel Söyleme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Müziksel Çalma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Desen  Çizim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Düzgünlük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Açısal Denge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Çizgi Kalitesi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Benzetme ve Taklit  Edebilme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Bütünlük ve Çizgiler Arası Orantı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İmgesel  Resim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Kompozisyon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Kurgu</a:t>
                      </a:r>
                    </a:p>
                    <a:p>
                      <a:endParaRPr lang="tr-TR"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Fiziksel uygunluk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Esneklik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Dayanıklılık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Koordinasyon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Çabukluk ve Hız</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Kuvvet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none" strike="noStrike" kern="1200" cap="none" spc="0" normalizeH="0" baseline="0" noProof="0" dirty="0">
                          <a:ln>
                            <a:noFill/>
                          </a:ln>
                          <a:solidFill>
                            <a:schemeClr val="tx1"/>
                          </a:solidFill>
                          <a:effectLst/>
                          <a:uLnTx/>
                          <a:uFillTx/>
                          <a:latin typeface="+mn-lt"/>
                          <a:ea typeface="+mn-ea"/>
                          <a:cs typeface="+mn-cs"/>
                        </a:rPr>
                        <a:t>Ritim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1" i="0" u="sng" strike="noStrike" kern="1200" cap="none" spc="0" normalizeH="0" baseline="0" noProof="0" dirty="0">
                          <a:ln>
                            <a:noFill/>
                          </a:ln>
                          <a:solidFill>
                            <a:schemeClr val="tx1"/>
                          </a:solidFill>
                          <a:effectLst/>
                          <a:uLnTx/>
                          <a:uFillTx/>
                          <a:latin typeface="+mn-lt"/>
                          <a:ea typeface="+mn-ea"/>
                          <a:cs typeface="+mn-cs"/>
                        </a:rPr>
                        <a:t>Sporcu Geçmişi</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Millî sporcu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tr-TR" sz="1100" b="0" i="0" u="none" strike="noStrike" kern="1200" cap="none" spc="0" normalizeH="0" baseline="0" noProof="0" dirty="0">
                          <a:ln>
                            <a:noFill/>
                          </a:ln>
                          <a:solidFill>
                            <a:schemeClr val="tx1"/>
                          </a:solidFill>
                          <a:effectLst/>
                          <a:uLnTx/>
                          <a:uFillTx/>
                          <a:latin typeface="+mn-lt"/>
                          <a:ea typeface="+mn-ea"/>
                          <a:cs typeface="+mn-cs"/>
                        </a:rPr>
                        <a:t>Türkiye şampiyonası 1.2.3.4 sü</a:t>
                      </a:r>
                    </a:p>
                    <a:p>
                      <a:endParaRPr lang="tr-TR" dirty="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58805498"/>
              </p:ext>
            </p:extLst>
          </p:nvPr>
        </p:nvGraphicFramePr>
        <p:xfrm>
          <a:off x="6400800" y="3200400"/>
          <a:ext cx="2362200" cy="201168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tblGrid>
              <a:tr h="190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Öğrencilere yetenekleri doğrultusunda güzel  sanatlar veya spor dallarıyla ilgili temel bilgi ve beceriler kazandırarak üniversitelerin güzel sanatlar veya sporla ilgili bölümlerine nitelikli insan yetiştirilmesini sağlayan okullardır. </a:t>
                      </a:r>
                      <a:r>
                        <a:rPr kumimoji="0" lang="tr-TR" sz="1200" b="1" i="0" u="sng" strike="noStrike" kern="1200" cap="none" spc="0" normalizeH="0" baseline="0" noProof="0" dirty="0">
                          <a:ln>
                            <a:noFill/>
                          </a:ln>
                          <a:solidFill>
                            <a:prstClr val="white"/>
                          </a:solidFill>
                          <a:effectLst/>
                          <a:uLnTx/>
                          <a:uFillTx/>
                          <a:latin typeface="+mn-lt"/>
                          <a:ea typeface="+mn-ea"/>
                          <a:cs typeface="+mn-cs"/>
                        </a:rPr>
                        <a:t>Bu okullara yetenek sınavı ile öğrenci alınmaktadır</a:t>
                      </a:r>
                      <a:r>
                        <a:rPr kumimoji="0" lang="tr-TR" sz="1000" b="1" i="0" u="none" strike="noStrike" kern="1200" cap="none" spc="0" normalizeH="0" baseline="0" noProof="0" dirty="0">
                          <a:ln>
                            <a:noFill/>
                          </a:ln>
                          <a:solidFill>
                            <a:prstClr val="white"/>
                          </a:solidFill>
                          <a:effectLst/>
                          <a:uLnTx/>
                          <a:uFillTx/>
                          <a:latin typeface="+mn-lt"/>
                          <a:ea typeface="+mn-ea"/>
                          <a:cs typeface="+mn-cs"/>
                        </a:rPr>
                        <a:t>.</a:t>
                      </a:r>
                    </a:p>
                    <a:p>
                      <a:endParaRPr lang="tr-TR" dirty="0"/>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79860684"/>
              </p:ext>
            </p:extLst>
          </p:nvPr>
        </p:nvGraphicFramePr>
        <p:xfrm>
          <a:off x="228600" y="5394960"/>
          <a:ext cx="8686801" cy="1463040"/>
        </p:xfrm>
        <a:graphic>
          <a:graphicData uri="http://schemas.openxmlformats.org/drawingml/2006/table">
            <a:tbl>
              <a:tblPr firstRow="1" bandRow="1">
                <a:tableStyleId>{5C22544A-7EE6-4342-B048-85BDC9FD1C3A}</a:tableStyleId>
              </a:tblPr>
              <a:tblGrid>
                <a:gridCol w="8686801">
                  <a:extLst>
                    <a:ext uri="{9D8B030D-6E8A-4147-A177-3AD203B41FA5}">
                      <a16:colId xmlns:a16="http://schemas.microsoft.com/office/drawing/2014/main" val="20000"/>
                    </a:ext>
                  </a:extLst>
                </a:gridCol>
              </a:tblGrid>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mn-ea"/>
                          <a:cs typeface="+mn-cs"/>
                        </a:rPr>
                        <a:t>Yetenek sınavlarını her lise kendi bünyesinde yapmaktadır. Yetenek sınavına girebilmek için öğrenciler Haziran ayında girmek istedikleri lise müdürlüklerine ön kayıt yaptırmak zorundadırlar. Ön kayıttan sonra belirlenen tarihlerde başvuruda bulundukları alanları ile ilgili yetenek sınavına girerler.</a:t>
                      </a:r>
                    </a:p>
                  </a:txBody>
                  <a:tcPr/>
                </a:tc>
                <a:extLst>
                  <a:ext uri="{0D108BD9-81ED-4DB2-BD59-A6C34878D82A}">
                    <a16:rowId xmlns:a16="http://schemas.microsoft.com/office/drawing/2014/main" val="10000"/>
                  </a:ext>
                </a:extLst>
              </a:tr>
              <a:tr h="609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a:ln>
                            <a:noFill/>
                          </a:ln>
                          <a:solidFill>
                            <a:schemeClr val="tx1"/>
                          </a:solidFill>
                          <a:effectLst/>
                          <a:uLnTx/>
                          <a:uFillTx/>
                          <a:latin typeface="+mn-lt"/>
                          <a:ea typeface="+mn-ea"/>
                          <a:cs typeface="+mn-cs"/>
                        </a:rPr>
                        <a:t>**** Bu okullara % 30 OBP % 70 ÖZYS sonuçlarına göre  yapılan sıralamaya göre  öğrenci alınmaktadır.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a:ln>
                            <a:noFill/>
                          </a:ln>
                          <a:solidFill>
                            <a:schemeClr val="tx1"/>
                          </a:solidFill>
                          <a:effectLst/>
                          <a:uLnTx/>
                          <a:uFillTx/>
                          <a:latin typeface="+mn-lt"/>
                          <a:ea typeface="+mn-ea"/>
                          <a:cs typeface="+mn-cs"/>
                        </a:rPr>
                        <a:t>**** Öğrenciler isterlerse hem LGS sınavına girebilirler hem de ÖZYS’na  girebilirler. İki sınavı da kazanmaları durumunda istedikleri okula kayıt yaptırabilirler.</a:t>
                      </a:r>
                    </a:p>
                    <a:p>
                      <a:endParaRPr lang="tr-TR"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45104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0350583"/>
              </p:ext>
            </p:extLst>
          </p:nvPr>
        </p:nvGraphicFramePr>
        <p:xfrm>
          <a:off x="1295400" y="304800"/>
          <a:ext cx="6629400" cy="137160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20000"/>
                    </a:ext>
                  </a:extLst>
                </a:gridCol>
              </a:tblGrid>
              <a:tr h="609600">
                <a:tc>
                  <a:txBody>
                    <a:bodyPr/>
                    <a:lstStyle/>
                    <a:p>
                      <a:pPr algn="ctr"/>
                      <a:r>
                        <a:rPr lang="tr-TR" sz="2800" dirty="0"/>
                        <a:t>YEREL YERLEŞTİRME (YY) İLE ÖĞRENCİ ALAN VE KAYIT</a:t>
                      </a:r>
                      <a:r>
                        <a:rPr lang="tr-TR" sz="2800" baseline="0" dirty="0"/>
                        <a:t> ALANIMIZDA OLAN ANADOLU LİSELERİ</a:t>
                      </a:r>
                      <a:endParaRPr lang="tr-TR" sz="2800" dirty="0"/>
                    </a:p>
                  </a:txBody>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633655771"/>
              </p:ext>
            </p:extLst>
          </p:nvPr>
        </p:nvGraphicFramePr>
        <p:xfrm>
          <a:off x="914400" y="2438400"/>
          <a:ext cx="7315200" cy="393192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914400">
                <a:tc>
                  <a:txBody>
                    <a:bodyPr/>
                    <a:lstStyle/>
                    <a:p>
                      <a:pPr algn="ctr"/>
                      <a:endParaRPr lang="tr-TR" dirty="0"/>
                    </a:p>
                    <a:p>
                      <a:pPr algn="ctr"/>
                      <a:r>
                        <a:rPr lang="tr-TR" dirty="0"/>
                        <a:t>OKUL ADI</a:t>
                      </a:r>
                    </a:p>
                  </a:txBody>
                  <a:tcPr/>
                </a:tc>
                <a:tc>
                  <a:txBody>
                    <a:bodyPr/>
                    <a:lstStyle/>
                    <a:p>
                      <a:pPr algn="ctr"/>
                      <a:endParaRPr lang="tr-TR" dirty="0"/>
                    </a:p>
                    <a:p>
                      <a:pPr algn="ctr"/>
                      <a:r>
                        <a:rPr lang="tr-TR" dirty="0"/>
                        <a:t>BULUNDUĞU MAHALLE</a:t>
                      </a:r>
                    </a:p>
                  </a:txBody>
                  <a:tcPr/>
                </a:tc>
                <a:tc>
                  <a:txBody>
                    <a:bodyPr/>
                    <a:lstStyle/>
                    <a:p>
                      <a:endParaRPr lang="tr-TR"/>
                    </a:p>
                  </a:txBody>
                  <a:tcPr/>
                </a:tc>
                <a:extLst>
                  <a:ext uri="{0D108BD9-81ED-4DB2-BD59-A6C34878D82A}">
                    <a16:rowId xmlns:a16="http://schemas.microsoft.com/office/drawing/2014/main" val="10000"/>
                  </a:ext>
                </a:extLst>
              </a:tr>
              <a:tr h="914400">
                <a:tc>
                  <a:txBody>
                    <a:bodyPr/>
                    <a:lstStyle/>
                    <a:p>
                      <a:r>
                        <a:rPr lang="tr-TR" dirty="0"/>
                        <a:t>HASAN FERRUH ÖZGEN ANADOLU LİSESİ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t>Soğanlık</a:t>
                      </a:r>
                      <a:r>
                        <a:rPr lang="tr-TR" baseline="0" dirty="0"/>
                        <a:t> /Orta Mahalle</a:t>
                      </a:r>
                      <a:endParaRPr lang="tr-TR" dirty="0"/>
                    </a:p>
                    <a:p>
                      <a:endParaRPr lang="tr-TR" dirty="0"/>
                    </a:p>
                  </a:txBody>
                  <a:tcPr/>
                </a:tc>
                <a:tc>
                  <a:txBody>
                    <a:bodyPr/>
                    <a:lstStyle/>
                    <a:p>
                      <a:endParaRPr lang="tr-TR" dirty="0"/>
                    </a:p>
                  </a:txBody>
                  <a:tcPr/>
                </a:tc>
                <a:extLst>
                  <a:ext uri="{0D108BD9-81ED-4DB2-BD59-A6C34878D82A}">
                    <a16:rowId xmlns:a16="http://schemas.microsoft.com/office/drawing/2014/main" val="10001"/>
                  </a:ext>
                </a:extLst>
              </a:tr>
              <a:tr h="914400">
                <a:tc>
                  <a:txBody>
                    <a:bodyPr/>
                    <a:lstStyle/>
                    <a:p>
                      <a:r>
                        <a:rPr lang="tr-TR" dirty="0"/>
                        <a:t>YILDIZ AHMET ARAYICI ANADOLU LİSESİ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t>Soğanlık</a:t>
                      </a:r>
                      <a:r>
                        <a:rPr lang="tr-TR" baseline="0" dirty="0"/>
                        <a:t> /Yeni Mahalle</a:t>
                      </a:r>
                      <a:endParaRPr lang="tr-TR" dirty="0"/>
                    </a:p>
                    <a:p>
                      <a:endParaRPr lang="tr-TR" dirty="0"/>
                    </a:p>
                  </a:txBody>
                  <a:tcPr/>
                </a:tc>
                <a:tc>
                  <a:txBody>
                    <a:bodyPr/>
                    <a:lstStyle/>
                    <a:p>
                      <a:r>
                        <a:rPr lang="tr-TR" dirty="0"/>
                        <a:t>Eylül</a:t>
                      </a:r>
                      <a:r>
                        <a:rPr lang="tr-TR" baseline="0" dirty="0"/>
                        <a:t> 2018 tarihinde eğitim-öğretime başlamıştır. Henüz mezun vermemiştir.</a:t>
                      </a:r>
                      <a:endParaRPr lang="tr-TR" dirty="0"/>
                    </a:p>
                  </a:txBody>
                  <a:tcPr/>
                </a:tc>
                <a:extLst>
                  <a:ext uri="{0D108BD9-81ED-4DB2-BD59-A6C34878D82A}">
                    <a16:rowId xmlns:a16="http://schemas.microsoft.com/office/drawing/2014/main" val="10002"/>
                  </a:ext>
                </a:extLst>
              </a:tr>
              <a:tr h="914400">
                <a:tc>
                  <a:txBody>
                    <a:bodyPr/>
                    <a:lstStyle/>
                    <a:p>
                      <a:r>
                        <a:rPr lang="tr-TR" dirty="0"/>
                        <a:t>HACI HATİCE BAKRAKTAR</a:t>
                      </a:r>
                      <a:r>
                        <a:rPr lang="tr-TR" baseline="0" dirty="0"/>
                        <a:t> ANADOLU LİSESİ</a:t>
                      </a:r>
                      <a:endParaRPr lang="tr-TR" dirty="0"/>
                    </a:p>
                  </a:txBody>
                  <a:tcPr/>
                </a:tc>
                <a:tc>
                  <a:txBody>
                    <a:bodyPr/>
                    <a:lstStyle/>
                    <a:p>
                      <a:r>
                        <a:rPr lang="tr-TR" dirty="0"/>
                        <a:t>Uğur</a:t>
                      </a:r>
                      <a:r>
                        <a:rPr lang="tr-TR" baseline="0" dirty="0"/>
                        <a:t> Mumcu Mahallesi /Komşu okulumuzdur.</a:t>
                      </a:r>
                      <a:endParaRPr lang="tr-TR" dirty="0"/>
                    </a:p>
                  </a:txBody>
                  <a:tcPr/>
                </a:tc>
                <a:tc>
                  <a:txBody>
                    <a:bodyPr/>
                    <a:lstStyle/>
                    <a:p>
                      <a:endParaRPr lang="tr-T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2809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3045375"/>
              </p:ext>
            </p:extLst>
          </p:nvPr>
        </p:nvGraphicFramePr>
        <p:xfrm>
          <a:off x="1600200" y="304800"/>
          <a:ext cx="6096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tr-TR" sz="2400" dirty="0"/>
                        <a:t>LİSE</a:t>
                      </a:r>
                      <a:r>
                        <a:rPr lang="tr-TR" sz="2400" baseline="0" dirty="0"/>
                        <a:t> TERCİHLERİNİZDE 2 SEÇENEĞİMİZ OLACAK</a:t>
                      </a:r>
                      <a:endParaRPr lang="tr-TR" sz="2400"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14913873"/>
              </p:ext>
            </p:extLst>
          </p:nvPr>
        </p:nvGraphicFramePr>
        <p:xfrm>
          <a:off x="1524000" y="1397000"/>
          <a:ext cx="6096000" cy="3516131"/>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45931">
                <a:tc>
                  <a:txBody>
                    <a:bodyPr/>
                    <a:lstStyle/>
                    <a:p>
                      <a:r>
                        <a:rPr lang="tr-TR" dirty="0"/>
                        <a:t>YEREL YERLEŞTİRME (YY)</a:t>
                      </a:r>
                    </a:p>
                  </a:txBody>
                  <a:tcPr/>
                </a:tc>
                <a:tc>
                  <a:txBody>
                    <a:bodyPr/>
                    <a:lstStyle/>
                    <a:p>
                      <a:r>
                        <a:rPr lang="tr-TR" dirty="0"/>
                        <a:t>MERKEZİ YERLEŞTİRME (LGS)</a:t>
                      </a:r>
                    </a:p>
                  </a:txBody>
                  <a:tcPr/>
                </a:tc>
                <a:extLst>
                  <a:ext uri="{0D108BD9-81ED-4DB2-BD59-A6C34878D82A}">
                    <a16:rowId xmlns:a16="http://schemas.microsoft.com/office/drawing/2014/main" val="10000"/>
                  </a:ext>
                </a:extLst>
              </a:tr>
              <a:tr h="22242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a:p>
                      <a:pPr marL="0" marR="0" indent="0" algn="l" defTabSz="914400" rtl="0" eaLnBrk="1" fontAlgn="auto" latinLnBrk="0" hangingPunct="1">
                        <a:lnSpc>
                          <a:spcPct val="100000"/>
                        </a:lnSpc>
                        <a:spcBef>
                          <a:spcPts val="0"/>
                        </a:spcBef>
                        <a:spcAft>
                          <a:spcPts val="0"/>
                        </a:spcAft>
                        <a:buClrTx/>
                        <a:buSzTx/>
                        <a:buFontTx/>
                        <a:buNone/>
                        <a:tabLst/>
                        <a:defRPr/>
                      </a:pPr>
                      <a:r>
                        <a:rPr lang="tr-TR" dirty="0"/>
                        <a:t>* OKUL BAŞARI PUANINA (OBP) GÖRE </a:t>
                      </a:r>
                      <a:r>
                        <a:rPr lang="tr-TR" dirty="0">
                          <a:solidFill>
                            <a:srgbClr val="FF0000"/>
                          </a:solidFill>
                        </a:rPr>
                        <a:t>ADRES VE OKULUN KAYIT ALANI </a:t>
                      </a:r>
                      <a:r>
                        <a:rPr lang="tr-TR" dirty="0"/>
                        <a:t>DİKKATE ALINARAK YERLEŞTİRME YAPILIR. </a:t>
                      </a:r>
                    </a:p>
                    <a:p>
                      <a:endParaRPr lang="tr-TR" dirty="0"/>
                    </a:p>
                  </a:txBody>
                  <a:tcPr/>
                </a:tc>
                <a:tc>
                  <a:txBody>
                    <a:bodyPr/>
                    <a:lstStyle/>
                    <a:p>
                      <a:endParaRPr lang="tr-TR" dirty="0"/>
                    </a:p>
                    <a:p>
                      <a:r>
                        <a:rPr lang="tr-TR" dirty="0"/>
                        <a:t>* LGS PUANINA</a:t>
                      </a:r>
                      <a:r>
                        <a:rPr lang="tr-TR" baseline="0" dirty="0"/>
                        <a:t> GÖRE NİTELİKLİ OKULLAR ARASINDAN TERCİH YAPILARAK YERLEŞTİRME YAPILIR. </a:t>
                      </a:r>
                      <a:endParaRPr lang="tr-TR" dirty="0"/>
                    </a:p>
                  </a:txBody>
                  <a:tcPr/>
                </a:tc>
                <a:extLst>
                  <a:ext uri="{0D108BD9-81ED-4DB2-BD59-A6C34878D82A}">
                    <a16:rowId xmlns:a16="http://schemas.microsoft.com/office/drawing/2014/main" val="10001"/>
                  </a:ext>
                </a:extLst>
              </a:tr>
              <a:tr h="645931">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2"/>
                  </a:ext>
                </a:extLst>
              </a:tr>
            </a:tbl>
          </a:graphicData>
        </a:graphic>
      </p:graphicFrame>
      <p:pic>
        <p:nvPicPr>
          <p:cNvPr id="6" name="Content Placeholder 7"/>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4572000" y="3810000"/>
            <a:ext cx="3048000" cy="2895600"/>
          </a:xfrm>
          <a:prstGeom prst="rect">
            <a:avLst/>
          </a:prstGeom>
        </p:spPr>
      </p:pic>
      <p:pic>
        <p:nvPicPr>
          <p:cNvPr id="1026" name="Picture 2" descr="C:\Users\Kerime\Desktop\GİRİŞİMCİ ÖĞRETMEN\LİSE TÜRLERİ VE PUANLAR\İSTANBUL YEREL FOT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810000"/>
            <a:ext cx="30480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987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80945473"/>
              </p:ext>
            </p:extLst>
          </p:nvPr>
        </p:nvGraphicFramePr>
        <p:xfrm>
          <a:off x="1295400" y="304800"/>
          <a:ext cx="6629400" cy="70104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20000"/>
                    </a:ext>
                  </a:extLst>
                </a:gridCol>
              </a:tblGrid>
              <a:tr h="609600">
                <a:tc>
                  <a:txBody>
                    <a:bodyPr/>
                    <a:lstStyle/>
                    <a:p>
                      <a:pPr algn="ctr"/>
                      <a:r>
                        <a:rPr lang="tr-TR" sz="2000" dirty="0"/>
                        <a:t>YEREL YERLEŞTİRME (YY) İLE ÖĞRENCİ ALAN VE KAYIT</a:t>
                      </a:r>
                      <a:r>
                        <a:rPr lang="tr-TR" sz="2000" baseline="0" dirty="0"/>
                        <a:t> ALANIMIZDA OLAN ANADOLU MESLEK  VE TEKNİK LİSELERİ</a:t>
                      </a:r>
                      <a:endParaRPr lang="tr-TR" sz="2000" dirty="0"/>
                    </a:p>
                  </a:txBody>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87924767"/>
              </p:ext>
            </p:extLst>
          </p:nvPr>
        </p:nvGraphicFramePr>
        <p:xfrm>
          <a:off x="457200" y="1363705"/>
          <a:ext cx="8077200" cy="5295634"/>
        </p:xfrm>
        <a:graphic>
          <a:graphicData uri="http://schemas.openxmlformats.org/drawingml/2006/table">
            <a:tbl>
              <a:tblPr firstRow="1" bandRow="1">
                <a:tableStyleId>{5C22544A-7EE6-4342-B048-85BDC9FD1C3A}</a:tableStyleId>
              </a:tblPr>
              <a:tblGrid>
                <a:gridCol w="5384800">
                  <a:extLst>
                    <a:ext uri="{9D8B030D-6E8A-4147-A177-3AD203B41FA5}">
                      <a16:colId xmlns:a16="http://schemas.microsoft.com/office/drawing/2014/main" val="20000"/>
                    </a:ext>
                  </a:extLst>
                </a:gridCol>
                <a:gridCol w="2692400">
                  <a:extLst>
                    <a:ext uri="{9D8B030D-6E8A-4147-A177-3AD203B41FA5}">
                      <a16:colId xmlns:a16="http://schemas.microsoft.com/office/drawing/2014/main" val="20001"/>
                    </a:ext>
                  </a:extLst>
                </a:gridCol>
              </a:tblGrid>
              <a:tr h="442231">
                <a:tc>
                  <a:txBody>
                    <a:bodyPr/>
                    <a:lstStyle/>
                    <a:p>
                      <a:r>
                        <a:rPr lang="tr-TR" dirty="0"/>
                        <a:t>OKUL ADI</a:t>
                      </a:r>
                    </a:p>
                  </a:txBody>
                  <a:tcPr/>
                </a:tc>
                <a:tc>
                  <a:txBody>
                    <a:bodyPr/>
                    <a:lstStyle/>
                    <a:p>
                      <a:endParaRPr lang="tr-TR" dirty="0"/>
                    </a:p>
                  </a:txBody>
                  <a:tcPr/>
                </a:tc>
                <a:extLst>
                  <a:ext uri="{0D108BD9-81ED-4DB2-BD59-A6C34878D82A}">
                    <a16:rowId xmlns:a16="http://schemas.microsoft.com/office/drawing/2014/main" val="10000"/>
                  </a:ext>
                </a:extLst>
              </a:tr>
              <a:tr h="435580">
                <a:tc>
                  <a:txBody>
                    <a:bodyPr/>
                    <a:lstStyle/>
                    <a:p>
                      <a:r>
                        <a:rPr lang="tr-TR" sz="1200" dirty="0"/>
                        <a:t>ŞEHİT SALİH ALIŞKAN MESLEKİ VE TEKNİK ANADOLU LİSESİ</a:t>
                      </a:r>
                    </a:p>
                  </a:txBody>
                  <a:tcPr/>
                </a:tc>
                <a:tc>
                  <a:txBody>
                    <a:bodyPr/>
                    <a:lstStyle/>
                    <a:p>
                      <a:endParaRPr lang="tr-TR" sz="1200" dirty="0"/>
                    </a:p>
                  </a:txBody>
                  <a:tcPr/>
                </a:tc>
                <a:extLst>
                  <a:ext uri="{0D108BD9-81ED-4DB2-BD59-A6C34878D82A}">
                    <a16:rowId xmlns:a16="http://schemas.microsoft.com/office/drawing/2014/main" val="10001"/>
                  </a:ext>
                </a:extLst>
              </a:tr>
              <a:tr h="407806">
                <a:tc>
                  <a:txBody>
                    <a:bodyPr/>
                    <a:lstStyle/>
                    <a:p>
                      <a:r>
                        <a:rPr lang="tr-TR" sz="1200" dirty="0"/>
                        <a:t>ŞEHİT</a:t>
                      </a:r>
                      <a:r>
                        <a:rPr lang="tr-TR" sz="1200" baseline="0" dirty="0"/>
                        <a:t> BURAK CANTÜRK MESLEKİ VE TEKNİK ANADOLU LİSESİ</a:t>
                      </a:r>
                      <a:endParaRPr lang="tr-TR" sz="1200" dirty="0"/>
                    </a:p>
                  </a:txBody>
                  <a:tcPr/>
                </a:tc>
                <a:tc>
                  <a:txBody>
                    <a:bodyPr/>
                    <a:lstStyle/>
                    <a:p>
                      <a:endParaRPr lang="tr-TR" sz="1200" dirty="0"/>
                    </a:p>
                  </a:txBody>
                  <a:tcPr/>
                </a:tc>
                <a:extLst>
                  <a:ext uri="{0D108BD9-81ED-4DB2-BD59-A6C34878D82A}">
                    <a16:rowId xmlns:a16="http://schemas.microsoft.com/office/drawing/2014/main" val="10002"/>
                  </a:ext>
                </a:extLst>
              </a:tr>
              <a:tr h="442231">
                <a:tc>
                  <a:txBody>
                    <a:bodyPr/>
                    <a:lstStyle/>
                    <a:p>
                      <a:r>
                        <a:rPr lang="tr-TR" sz="1200" dirty="0"/>
                        <a:t>YAKACIK</a:t>
                      </a:r>
                      <a:r>
                        <a:rPr lang="tr-TR" sz="1200" baseline="0" dirty="0"/>
                        <a:t> YÜKSEL İLHAN ALANYALI ÇOK PROGRAMLI ANADOLU LİSESİ</a:t>
                      </a:r>
                      <a:endParaRPr lang="tr-TR" sz="1200" dirty="0"/>
                    </a:p>
                  </a:txBody>
                  <a:tcPr/>
                </a:tc>
                <a:tc>
                  <a:txBody>
                    <a:bodyPr/>
                    <a:lstStyle/>
                    <a:p>
                      <a:r>
                        <a:rPr lang="tr-TR" sz="1200" dirty="0"/>
                        <a:t>ANADOLU LİSESİ PROGRAMI UYGULAYAN SINIFLARI VARDIR </a:t>
                      </a:r>
                    </a:p>
                  </a:txBody>
                  <a:tcPr/>
                </a:tc>
                <a:extLst>
                  <a:ext uri="{0D108BD9-81ED-4DB2-BD59-A6C34878D82A}">
                    <a16:rowId xmlns:a16="http://schemas.microsoft.com/office/drawing/2014/main" val="10003"/>
                  </a:ext>
                </a:extLst>
              </a:tr>
              <a:tr h="442231">
                <a:tc>
                  <a:txBody>
                    <a:bodyPr/>
                    <a:lstStyle/>
                    <a:p>
                      <a:r>
                        <a:rPr lang="tr-TR" sz="1200" dirty="0"/>
                        <a:t>HACI İSMAİL GÜNDOĞDU ÇOK</a:t>
                      </a:r>
                      <a:r>
                        <a:rPr lang="tr-TR" sz="1200" baseline="0" dirty="0"/>
                        <a:t> PROGRAMLI ANADOLU LİSESİ</a:t>
                      </a:r>
                      <a:endParaRPr lang="tr-TR"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mn-lt"/>
                          <a:ea typeface="+mn-ea"/>
                          <a:cs typeface="+mn-cs"/>
                        </a:rPr>
                        <a:t>ANADOLU LİSESİ PROGRAMI UYGULAYAN SINIFLARI VARDIR </a:t>
                      </a:r>
                    </a:p>
                  </a:txBody>
                  <a:tcPr/>
                </a:tc>
                <a:extLst>
                  <a:ext uri="{0D108BD9-81ED-4DB2-BD59-A6C34878D82A}">
                    <a16:rowId xmlns:a16="http://schemas.microsoft.com/office/drawing/2014/main" val="10004"/>
                  </a:ext>
                </a:extLst>
              </a:tr>
              <a:tr h="442231">
                <a:tc>
                  <a:txBody>
                    <a:bodyPr/>
                    <a:lstStyle/>
                    <a:p>
                      <a:r>
                        <a:rPr lang="tr-TR" sz="1200" dirty="0"/>
                        <a:t>ATALAR</a:t>
                      </a:r>
                      <a:r>
                        <a:rPr lang="tr-TR" sz="1200" baseline="0" dirty="0"/>
                        <a:t> MESLEKİ VE TEKNİK ANADOLU LİSESİ</a:t>
                      </a:r>
                    </a:p>
                  </a:txBody>
                  <a:tcPr/>
                </a:tc>
                <a:tc>
                  <a:txBody>
                    <a:bodyPr/>
                    <a:lstStyle/>
                    <a:p>
                      <a:endParaRPr lang="tr-TR" sz="1200" dirty="0"/>
                    </a:p>
                  </a:txBody>
                  <a:tcPr/>
                </a:tc>
                <a:extLst>
                  <a:ext uri="{0D108BD9-81ED-4DB2-BD59-A6C34878D82A}">
                    <a16:rowId xmlns:a16="http://schemas.microsoft.com/office/drawing/2014/main" val="10005"/>
                  </a:ext>
                </a:extLst>
              </a:tr>
              <a:tr h="442231">
                <a:tc>
                  <a:txBody>
                    <a:bodyPr/>
                    <a:lstStyle/>
                    <a:p>
                      <a:r>
                        <a:rPr lang="tr-TR" sz="1200" dirty="0"/>
                        <a:t>SABİHA GÖKÇEN MESLEKİ VE TEKNİK ANADOLU</a:t>
                      </a:r>
                      <a:r>
                        <a:rPr lang="tr-TR" sz="1200" baseline="0" dirty="0"/>
                        <a:t> LİSESİ</a:t>
                      </a:r>
                      <a:endParaRPr lang="tr-TR"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mn-lt"/>
                          <a:ea typeface="+mn-ea"/>
                          <a:cs typeface="+mn-cs"/>
                        </a:rPr>
                        <a:t>SADECE KIZ ÖĞRENCİ ALMAKTADIR</a:t>
                      </a:r>
                    </a:p>
                  </a:txBody>
                  <a:tcPr/>
                </a:tc>
                <a:extLst>
                  <a:ext uri="{0D108BD9-81ED-4DB2-BD59-A6C34878D82A}">
                    <a16:rowId xmlns:a16="http://schemas.microsoft.com/office/drawing/2014/main" val="10006"/>
                  </a:ext>
                </a:extLst>
              </a:tr>
              <a:tr h="442231">
                <a:tc>
                  <a:txBody>
                    <a:bodyPr/>
                    <a:lstStyle/>
                    <a:p>
                      <a:r>
                        <a:rPr lang="tr-TR" sz="1200" dirty="0"/>
                        <a:t>YAKACIK</a:t>
                      </a:r>
                      <a:r>
                        <a:rPr lang="tr-TR" sz="1200" baseline="0" dirty="0"/>
                        <a:t> MESLEKİ VE TEKNİK ANADOLU LİSESİ</a:t>
                      </a:r>
                      <a:endParaRPr lang="tr-TR" sz="1200" dirty="0"/>
                    </a:p>
                  </a:txBody>
                  <a:tcPr/>
                </a:tc>
                <a:tc>
                  <a:txBody>
                    <a:bodyPr/>
                    <a:lstStyle/>
                    <a:p>
                      <a:endParaRPr lang="tr-TR" sz="1200" dirty="0"/>
                    </a:p>
                  </a:txBody>
                  <a:tcPr/>
                </a:tc>
                <a:extLst>
                  <a:ext uri="{0D108BD9-81ED-4DB2-BD59-A6C34878D82A}">
                    <a16:rowId xmlns:a16="http://schemas.microsoft.com/office/drawing/2014/main" val="10007"/>
                  </a:ext>
                </a:extLst>
              </a:tr>
              <a:tr h="442231">
                <a:tc>
                  <a:txBody>
                    <a:bodyPr/>
                    <a:lstStyle/>
                    <a:p>
                      <a:r>
                        <a:rPr lang="tr-TR" sz="1200" dirty="0"/>
                        <a:t>ŞEHİT HÜSEYİN AĞIRMAN MESLEKİ VE TEKNİK ANADOLU LİSESİ</a:t>
                      </a:r>
                    </a:p>
                  </a:txBody>
                  <a:tcPr/>
                </a:tc>
                <a:tc>
                  <a:txBody>
                    <a:bodyPr/>
                    <a:lstStyle/>
                    <a:p>
                      <a:endParaRPr lang="tr-TR" sz="1200" dirty="0"/>
                    </a:p>
                  </a:txBody>
                  <a:tcPr/>
                </a:tc>
                <a:extLst>
                  <a:ext uri="{0D108BD9-81ED-4DB2-BD59-A6C34878D82A}">
                    <a16:rowId xmlns:a16="http://schemas.microsoft.com/office/drawing/2014/main" val="10008"/>
                  </a:ext>
                </a:extLst>
              </a:tr>
              <a:tr h="442231">
                <a:tc>
                  <a:txBody>
                    <a:bodyPr/>
                    <a:lstStyle/>
                    <a:p>
                      <a:r>
                        <a:rPr lang="tr-TR" sz="1200" dirty="0"/>
                        <a:t>KARTAL</a:t>
                      </a:r>
                      <a:r>
                        <a:rPr lang="tr-TR" sz="1200" baseline="0" dirty="0"/>
                        <a:t> </a:t>
                      </a:r>
                      <a:r>
                        <a:rPr lang="tr-TR" sz="1200" dirty="0"/>
                        <a:t>FATMA</a:t>
                      </a:r>
                      <a:r>
                        <a:rPr lang="tr-TR" sz="1200" baseline="0" dirty="0"/>
                        <a:t> ALİYE MESLEKİ VE TEKNİK ANADOLU LİSESİ</a:t>
                      </a:r>
                      <a:endParaRPr lang="tr-TR" sz="1200" dirty="0"/>
                    </a:p>
                  </a:txBody>
                  <a:tcPr/>
                </a:tc>
                <a:tc>
                  <a:txBody>
                    <a:bodyPr/>
                    <a:lstStyle/>
                    <a:p>
                      <a:r>
                        <a:rPr lang="tr-TR" sz="1200" dirty="0"/>
                        <a:t>SADECE KIZ ÖĞRENCİ ALMAKTADIR</a:t>
                      </a:r>
                    </a:p>
                  </a:txBody>
                  <a:tcPr/>
                </a:tc>
                <a:extLst>
                  <a:ext uri="{0D108BD9-81ED-4DB2-BD59-A6C34878D82A}">
                    <a16:rowId xmlns:a16="http://schemas.microsoft.com/office/drawing/2014/main" val="10009"/>
                  </a:ext>
                </a:extLst>
              </a:tr>
              <a:tr h="442231">
                <a:tc>
                  <a:txBody>
                    <a:bodyPr/>
                    <a:lstStyle/>
                    <a:p>
                      <a:r>
                        <a:rPr lang="tr-TR" sz="1200" dirty="0"/>
                        <a:t>KARTAL İMKB MESLEKİ VE TEKNİK ANADOLU LİSESİ</a:t>
                      </a:r>
                    </a:p>
                  </a:txBody>
                  <a:tcPr/>
                </a:tc>
                <a:tc>
                  <a:txBody>
                    <a:bodyPr/>
                    <a:lstStyle/>
                    <a:p>
                      <a:endParaRPr lang="tr-TR" sz="1200" dirty="0"/>
                    </a:p>
                  </a:txBody>
                  <a:tcPr/>
                </a:tc>
                <a:extLst>
                  <a:ext uri="{0D108BD9-81ED-4DB2-BD59-A6C34878D82A}">
                    <a16:rowId xmlns:a16="http://schemas.microsoft.com/office/drawing/2014/main" val="10010"/>
                  </a:ext>
                </a:extLst>
              </a:tr>
              <a:tr h="442231">
                <a:tc>
                  <a:txBody>
                    <a:bodyPr/>
                    <a:lstStyle/>
                    <a:p>
                      <a:r>
                        <a:rPr lang="tr-TR" sz="1200" dirty="0"/>
                        <a:t>KARTAL MESLEKİ VE TEKNİK ANADOLU LİSESİ</a:t>
                      </a:r>
                    </a:p>
                  </a:txBody>
                  <a:tcPr/>
                </a:tc>
                <a:tc>
                  <a:txBody>
                    <a:bodyPr/>
                    <a:lstStyle/>
                    <a:p>
                      <a:endParaRPr lang="tr-TR" sz="1200"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20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FF0000"/>
                </a:solidFill>
              </a:rPr>
              <a:t>LİSELERE ÖĞRENCİ YERLEŞTİRMEK İÇİN</a:t>
            </a:r>
          </a:p>
        </p:txBody>
      </p:sp>
      <p:sp>
        <p:nvSpPr>
          <p:cNvPr id="3" name="Content Placeholder 2"/>
          <p:cNvSpPr>
            <a:spLocks noGrp="1"/>
          </p:cNvSpPr>
          <p:nvPr>
            <p:ph idx="1"/>
          </p:nvPr>
        </p:nvSpPr>
        <p:spPr/>
        <p:txBody>
          <a:bodyPr>
            <a:normAutofit fontScale="92500" lnSpcReduction="10000"/>
          </a:bodyPr>
          <a:lstStyle/>
          <a:p>
            <a:r>
              <a:rPr lang="tr-TR" b="1" dirty="0"/>
              <a:t>OKS</a:t>
            </a:r>
          </a:p>
          <a:p>
            <a:r>
              <a:rPr lang="tr-TR" b="1" dirty="0"/>
              <a:t>SBS </a:t>
            </a:r>
            <a:r>
              <a:rPr lang="tr-TR" dirty="0"/>
              <a:t>                      Bilgi ağırlıklı sorular (%30)</a:t>
            </a:r>
          </a:p>
          <a:p>
            <a:r>
              <a:rPr lang="tr-TR" b="1" dirty="0"/>
              <a:t>TEOG</a:t>
            </a:r>
          </a:p>
          <a:p>
            <a:endParaRPr lang="tr-TR" dirty="0"/>
          </a:p>
          <a:p>
            <a:pPr marL="0" indent="0">
              <a:buNone/>
            </a:pPr>
            <a:r>
              <a:rPr lang="tr-TR" b="1" dirty="0">
                <a:solidFill>
                  <a:srgbClr val="FF0000"/>
                </a:solidFill>
              </a:rPr>
              <a:t>2017-2018 itibariyle,</a:t>
            </a:r>
          </a:p>
          <a:p>
            <a:r>
              <a:rPr lang="tr-TR" b="1" dirty="0"/>
              <a:t>LGS </a:t>
            </a:r>
            <a:r>
              <a:rPr lang="tr-TR" dirty="0"/>
              <a:t>                      Yorum gerektiren sorular (%10)</a:t>
            </a:r>
          </a:p>
          <a:p>
            <a:pPr marL="0" indent="0">
              <a:buNone/>
            </a:pPr>
            <a:endParaRPr lang="tr-TR" dirty="0"/>
          </a:p>
          <a:p>
            <a:pPr marL="0" indent="0">
              <a:buNone/>
            </a:pPr>
            <a:r>
              <a:rPr lang="tr-TR" dirty="0"/>
              <a:t>*** yalnızca ezber </a:t>
            </a:r>
            <a:r>
              <a:rPr lang="tr-TR" dirty="0">
                <a:solidFill>
                  <a:srgbClr val="FF0000"/>
                </a:solidFill>
              </a:rPr>
              <a:t>bilgi</a:t>
            </a:r>
            <a:r>
              <a:rPr lang="tr-TR" dirty="0"/>
              <a:t>yi sorgulamıyor aynı zamanda bilgiyi </a:t>
            </a:r>
            <a:r>
              <a:rPr lang="tr-TR" dirty="0">
                <a:solidFill>
                  <a:srgbClr val="FF0000"/>
                </a:solidFill>
              </a:rPr>
              <a:t>yorumlama ve ilişkilendirme</a:t>
            </a:r>
          </a:p>
        </p:txBody>
      </p:sp>
    </p:spTree>
    <p:extLst>
      <p:ext uri="{BB962C8B-B14F-4D97-AF65-F5344CB8AC3E}">
        <p14:creationId xmlns:p14="http://schemas.microsoft.com/office/powerpoint/2010/main" val="4063040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145687"/>
              </p:ext>
            </p:extLst>
          </p:nvPr>
        </p:nvGraphicFramePr>
        <p:xfrm>
          <a:off x="533400" y="914400"/>
          <a:ext cx="8229601" cy="2514601"/>
        </p:xfrm>
        <a:graphic>
          <a:graphicData uri="http://schemas.openxmlformats.org/drawingml/2006/table">
            <a:tbl>
              <a:tblPr firstRow="1" bandRow="1">
                <a:tableStyleId>{5C22544A-7EE6-4342-B048-85BDC9FD1C3A}</a:tableStyleId>
              </a:tblPr>
              <a:tblGrid>
                <a:gridCol w="2160271">
                  <a:extLst>
                    <a:ext uri="{9D8B030D-6E8A-4147-A177-3AD203B41FA5}">
                      <a16:colId xmlns:a16="http://schemas.microsoft.com/office/drawing/2014/main" val="20000"/>
                    </a:ext>
                  </a:extLst>
                </a:gridCol>
                <a:gridCol w="6069330">
                  <a:extLst>
                    <a:ext uri="{9D8B030D-6E8A-4147-A177-3AD203B41FA5}">
                      <a16:colId xmlns:a16="http://schemas.microsoft.com/office/drawing/2014/main" val="20001"/>
                    </a:ext>
                  </a:extLst>
                </a:gridCol>
              </a:tblGrid>
              <a:tr h="384029">
                <a:tc>
                  <a:txBody>
                    <a:bodyPr/>
                    <a:lstStyle/>
                    <a:p>
                      <a:r>
                        <a:rPr lang="tr-TR" sz="1400" b="1" dirty="0">
                          <a:solidFill>
                            <a:schemeClr val="tx1"/>
                          </a:solidFill>
                        </a:rPr>
                        <a:t>SORU SAYISI</a:t>
                      </a:r>
                    </a:p>
                  </a:txBody>
                  <a:tcPr/>
                </a:tc>
                <a:tc>
                  <a:txBody>
                    <a:bodyPr/>
                    <a:lstStyle/>
                    <a:p>
                      <a:r>
                        <a:rPr lang="tr-TR" sz="1400" b="1" dirty="0">
                          <a:solidFill>
                            <a:schemeClr val="tx1"/>
                          </a:solidFill>
                        </a:rPr>
                        <a:t>90 SORU</a:t>
                      </a:r>
                    </a:p>
                  </a:txBody>
                  <a:tcPr/>
                </a:tc>
                <a:extLst>
                  <a:ext uri="{0D108BD9-81ED-4DB2-BD59-A6C34878D82A}">
                    <a16:rowId xmlns:a16="http://schemas.microsoft.com/office/drawing/2014/main" val="10000"/>
                  </a:ext>
                </a:extLst>
              </a:tr>
              <a:tr h="384029">
                <a:tc>
                  <a:txBody>
                    <a:bodyPr/>
                    <a:lstStyle/>
                    <a:p>
                      <a:r>
                        <a:rPr lang="tr-TR" sz="1400" b="1" dirty="0">
                          <a:solidFill>
                            <a:schemeClr val="tx1"/>
                          </a:solidFill>
                        </a:rPr>
                        <a:t>OTURUM SAYISI</a:t>
                      </a:r>
                    </a:p>
                  </a:txBody>
                  <a:tcPr/>
                </a:tc>
                <a:tc>
                  <a:txBody>
                    <a:bodyPr/>
                    <a:lstStyle/>
                    <a:p>
                      <a:r>
                        <a:rPr lang="tr-TR" sz="1400" b="1" dirty="0">
                          <a:solidFill>
                            <a:schemeClr val="tx1"/>
                          </a:solidFill>
                        </a:rPr>
                        <a:t>2</a:t>
                      </a:r>
                    </a:p>
                  </a:txBody>
                  <a:tcPr/>
                </a:tc>
                <a:extLst>
                  <a:ext uri="{0D108BD9-81ED-4DB2-BD59-A6C34878D82A}">
                    <a16:rowId xmlns:a16="http://schemas.microsoft.com/office/drawing/2014/main" val="10001"/>
                  </a:ext>
                </a:extLst>
              </a:tr>
              <a:tr h="384029">
                <a:tc>
                  <a:txBody>
                    <a:bodyPr/>
                    <a:lstStyle/>
                    <a:p>
                      <a:r>
                        <a:rPr lang="tr-TR" sz="1400" b="1" dirty="0">
                          <a:solidFill>
                            <a:schemeClr val="tx1"/>
                          </a:solidFill>
                        </a:rPr>
                        <a:t>SINAV SÜRESİ</a:t>
                      </a:r>
                    </a:p>
                  </a:txBody>
                  <a:tcPr/>
                </a:tc>
                <a:tc>
                  <a:txBody>
                    <a:bodyPr/>
                    <a:lstStyle/>
                    <a:p>
                      <a:r>
                        <a:rPr lang="tr-TR" sz="1400" b="1" dirty="0">
                          <a:solidFill>
                            <a:schemeClr val="tx1"/>
                          </a:solidFill>
                        </a:rPr>
                        <a:t>155 DAKİKA</a:t>
                      </a:r>
                    </a:p>
                  </a:txBody>
                  <a:tcPr/>
                </a:tc>
                <a:extLst>
                  <a:ext uri="{0D108BD9-81ED-4DB2-BD59-A6C34878D82A}">
                    <a16:rowId xmlns:a16="http://schemas.microsoft.com/office/drawing/2014/main" val="10002"/>
                  </a:ext>
                </a:extLst>
              </a:tr>
              <a:tr h="384029">
                <a:tc>
                  <a:txBody>
                    <a:bodyPr/>
                    <a:lstStyle/>
                    <a:p>
                      <a:r>
                        <a:rPr lang="tr-TR" sz="1400" b="1" dirty="0">
                          <a:solidFill>
                            <a:schemeClr val="tx1"/>
                          </a:solidFill>
                        </a:rPr>
                        <a:t>OTURUM</a:t>
                      </a:r>
                      <a:r>
                        <a:rPr lang="tr-TR" sz="1400" b="1" baseline="0" dirty="0">
                          <a:solidFill>
                            <a:schemeClr val="tx1"/>
                          </a:solidFill>
                        </a:rPr>
                        <a:t> </a:t>
                      </a:r>
                      <a:r>
                        <a:rPr lang="tr-TR" sz="1400" b="1" dirty="0">
                          <a:solidFill>
                            <a:schemeClr val="tx1"/>
                          </a:solidFill>
                        </a:rPr>
                        <a:t>ARASI</a:t>
                      </a:r>
                    </a:p>
                  </a:txBody>
                  <a:tcPr/>
                </a:tc>
                <a:tc>
                  <a:txBody>
                    <a:bodyPr/>
                    <a:lstStyle/>
                    <a:p>
                      <a:r>
                        <a:rPr lang="tr-TR" sz="1400" b="1" dirty="0">
                          <a:solidFill>
                            <a:schemeClr val="tx1"/>
                          </a:solidFill>
                        </a:rPr>
                        <a:t>45 DAKİKA</a:t>
                      </a:r>
                    </a:p>
                  </a:txBody>
                  <a:tcPr/>
                </a:tc>
                <a:extLst>
                  <a:ext uri="{0D108BD9-81ED-4DB2-BD59-A6C34878D82A}">
                    <a16:rowId xmlns:a16="http://schemas.microsoft.com/office/drawing/2014/main" val="10003"/>
                  </a:ext>
                </a:extLst>
              </a:tr>
              <a:tr h="978485">
                <a:tc>
                  <a:txBody>
                    <a:bodyPr/>
                    <a:lstStyle/>
                    <a:p>
                      <a:r>
                        <a:rPr lang="tr-TR" sz="1400" b="1" dirty="0">
                          <a:solidFill>
                            <a:schemeClr val="tx1"/>
                          </a:solidFill>
                        </a:rPr>
                        <a:t>SINAV SORULARI</a:t>
                      </a:r>
                    </a:p>
                  </a:txBody>
                  <a:tcPr/>
                </a:tc>
                <a:tc>
                  <a:txBody>
                    <a:bodyPr/>
                    <a:lstStyle/>
                    <a:p>
                      <a:r>
                        <a:rPr lang="tr-TR" sz="1400" b="1" kern="1200" dirty="0">
                          <a:solidFill>
                            <a:schemeClr val="tx1"/>
                          </a:solidFill>
                          <a:effectLst/>
                          <a:latin typeface="+mn-lt"/>
                          <a:ea typeface="+mn-ea"/>
                          <a:cs typeface="+mn-cs"/>
                        </a:rPr>
                        <a:t>8.Sınıf</a:t>
                      </a:r>
                      <a:r>
                        <a:rPr lang="tr-TR" sz="1400" b="1" kern="1200" baseline="0" dirty="0">
                          <a:solidFill>
                            <a:schemeClr val="tx1"/>
                          </a:solidFill>
                          <a:effectLst/>
                          <a:latin typeface="+mn-lt"/>
                          <a:ea typeface="+mn-ea"/>
                          <a:cs typeface="+mn-cs"/>
                        </a:rPr>
                        <a:t> konularındaki k</a:t>
                      </a:r>
                      <a:r>
                        <a:rPr lang="tr-TR" sz="1400" b="1" kern="1200" dirty="0">
                          <a:solidFill>
                            <a:schemeClr val="tx1"/>
                          </a:solidFill>
                          <a:effectLst/>
                          <a:latin typeface="+mn-lt"/>
                          <a:ea typeface="+mn-ea"/>
                          <a:cs typeface="+mn-cs"/>
                        </a:rPr>
                        <a:t>azanımlar esas alınarak öğrencinin okuduğunu anlama, yorumlama, sonuç çıkarma, problem çözme, analiz yapma, eleştirel düşünme</a:t>
                      </a:r>
                      <a:r>
                        <a:rPr lang="tr-TR" sz="1400" b="1" kern="1200" baseline="0" dirty="0">
                          <a:solidFill>
                            <a:schemeClr val="tx1"/>
                          </a:solidFill>
                          <a:effectLst/>
                          <a:latin typeface="+mn-lt"/>
                          <a:ea typeface="+mn-ea"/>
                          <a:cs typeface="+mn-cs"/>
                        </a:rPr>
                        <a:t> </a:t>
                      </a:r>
                      <a:r>
                        <a:rPr lang="tr-TR" sz="1400" b="1" kern="1200" dirty="0">
                          <a:solidFill>
                            <a:schemeClr val="tx1"/>
                          </a:solidFill>
                          <a:effectLst/>
                          <a:latin typeface="+mn-lt"/>
                          <a:ea typeface="+mn-ea"/>
                          <a:cs typeface="+mn-cs"/>
                        </a:rPr>
                        <a:t>becerilerini ölçecek nitelikte</a:t>
                      </a:r>
                      <a:r>
                        <a:rPr lang="tr-TR" sz="1400" b="1" kern="1200" baseline="0" dirty="0">
                          <a:solidFill>
                            <a:schemeClr val="tx1"/>
                          </a:solidFill>
                          <a:effectLst/>
                          <a:latin typeface="+mn-lt"/>
                          <a:ea typeface="+mn-ea"/>
                          <a:cs typeface="+mn-cs"/>
                        </a:rPr>
                        <a:t> olacaktır.</a:t>
                      </a:r>
                      <a:endParaRPr lang="tr-TR" sz="1400" b="1" kern="1200" dirty="0">
                        <a:solidFill>
                          <a:schemeClr val="tx1"/>
                        </a:solidFill>
                        <a:effectLst/>
                        <a:latin typeface="+mn-lt"/>
                        <a:ea typeface="+mn-ea"/>
                        <a:cs typeface="+mn-cs"/>
                      </a:endParaRPr>
                    </a:p>
                  </a:txBody>
                  <a:tcPr/>
                </a:tc>
                <a:extLst>
                  <a:ext uri="{0D108BD9-81ED-4DB2-BD59-A6C34878D82A}">
                    <a16:rowId xmlns:a16="http://schemas.microsoft.com/office/drawing/2014/main" val="10004"/>
                  </a:ext>
                </a:extLst>
              </a:tr>
            </a:tbl>
          </a:graphicData>
        </a:graphic>
      </p:graphicFrame>
      <p:graphicFrame>
        <p:nvGraphicFramePr>
          <p:cNvPr id="3" name="İçerik Yer Tutucusu 4"/>
          <p:cNvGraphicFramePr>
            <a:graphicFrameLocks/>
          </p:cNvGraphicFramePr>
          <p:nvPr>
            <p:extLst>
              <p:ext uri="{D42A27DB-BD31-4B8C-83A1-F6EECF244321}">
                <p14:modId xmlns:p14="http://schemas.microsoft.com/office/powerpoint/2010/main" val="4208639296"/>
              </p:ext>
            </p:extLst>
          </p:nvPr>
        </p:nvGraphicFramePr>
        <p:xfrm>
          <a:off x="381000" y="3657600"/>
          <a:ext cx="3888432" cy="2529840"/>
        </p:xfrm>
        <a:graphic>
          <a:graphicData uri="http://schemas.openxmlformats.org/drawingml/2006/table">
            <a:tbl>
              <a:tblPr firstRow="1" bandRow="1">
                <a:tableStyleId>{5C22544A-7EE6-4342-B048-85BDC9FD1C3A}</a:tableStyleId>
              </a:tblPr>
              <a:tblGrid>
                <a:gridCol w="1252989">
                  <a:extLst>
                    <a:ext uri="{9D8B030D-6E8A-4147-A177-3AD203B41FA5}">
                      <a16:colId xmlns:a16="http://schemas.microsoft.com/office/drawing/2014/main" val="20000"/>
                    </a:ext>
                  </a:extLst>
                </a:gridCol>
                <a:gridCol w="1157024">
                  <a:extLst>
                    <a:ext uri="{9D8B030D-6E8A-4147-A177-3AD203B41FA5}">
                      <a16:colId xmlns:a16="http://schemas.microsoft.com/office/drawing/2014/main" val="20001"/>
                    </a:ext>
                  </a:extLst>
                </a:gridCol>
                <a:gridCol w="642791">
                  <a:extLst>
                    <a:ext uri="{9D8B030D-6E8A-4147-A177-3AD203B41FA5}">
                      <a16:colId xmlns:a16="http://schemas.microsoft.com/office/drawing/2014/main" val="20002"/>
                    </a:ext>
                  </a:extLst>
                </a:gridCol>
                <a:gridCol w="835628">
                  <a:extLst>
                    <a:ext uri="{9D8B030D-6E8A-4147-A177-3AD203B41FA5}">
                      <a16:colId xmlns:a16="http://schemas.microsoft.com/office/drawing/2014/main" val="20003"/>
                    </a:ext>
                  </a:extLst>
                </a:gridCol>
              </a:tblGrid>
              <a:tr h="522501">
                <a:tc rowSpan="6">
                  <a:txBody>
                    <a:bodyPr/>
                    <a:lstStyle/>
                    <a:p>
                      <a:pPr algn="ctr"/>
                      <a:endParaRPr lang="tr-TR" sz="1400" dirty="0">
                        <a:solidFill>
                          <a:schemeClr val="bg1"/>
                        </a:solidFill>
                      </a:endParaRPr>
                    </a:p>
                    <a:p>
                      <a:pPr algn="ctr"/>
                      <a:endParaRPr lang="tr-TR" sz="1400" dirty="0">
                        <a:solidFill>
                          <a:schemeClr val="bg1"/>
                        </a:solidFill>
                      </a:endParaRPr>
                    </a:p>
                    <a:p>
                      <a:pPr algn="ctr"/>
                      <a:r>
                        <a:rPr lang="tr-TR" sz="1400" dirty="0">
                          <a:solidFill>
                            <a:schemeClr val="bg1"/>
                          </a:solidFill>
                        </a:rPr>
                        <a:t> </a:t>
                      </a:r>
                      <a:r>
                        <a:rPr lang="tr-TR" sz="1400" b="1" u="sng" dirty="0">
                          <a:solidFill>
                            <a:schemeClr val="bg1"/>
                          </a:solidFill>
                        </a:rPr>
                        <a:t>1.OTURUM</a:t>
                      </a:r>
                    </a:p>
                    <a:p>
                      <a:pPr algn="ctr"/>
                      <a:endParaRPr lang="tr-TR" sz="1400" b="1" dirty="0">
                        <a:solidFill>
                          <a:schemeClr val="bg1"/>
                        </a:solidFill>
                      </a:endParaRPr>
                    </a:p>
                    <a:p>
                      <a:pPr algn="ctr"/>
                      <a:r>
                        <a:rPr lang="tr-TR" sz="1400" b="1" dirty="0">
                          <a:solidFill>
                            <a:schemeClr val="bg1"/>
                          </a:solidFill>
                        </a:rPr>
                        <a:t>SÖZEL ALAN</a:t>
                      </a:r>
                    </a:p>
                    <a:p>
                      <a:pPr algn="ctr"/>
                      <a:endParaRPr lang="tr-TR" sz="1400" b="1" dirty="0">
                        <a:solidFill>
                          <a:schemeClr val="bg1"/>
                        </a:solidFill>
                      </a:endParaRPr>
                    </a:p>
                    <a:p>
                      <a:pPr algn="ctr"/>
                      <a:r>
                        <a:rPr lang="tr-TR" sz="1400" b="1" dirty="0">
                          <a:solidFill>
                            <a:schemeClr val="bg1"/>
                          </a:solidFill>
                        </a:rPr>
                        <a:t>BAŞLAMA</a:t>
                      </a:r>
                      <a:r>
                        <a:rPr lang="tr-TR" sz="1400" b="1" baseline="0" dirty="0">
                          <a:solidFill>
                            <a:schemeClr val="bg1"/>
                          </a:solidFill>
                        </a:rPr>
                        <a:t>: </a:t>
                      </a:r>
                      <a:r>
                        <a:rPr lang="tr-TR" sz="1400" b="1" dirty="0">
                          <a:solidFill>
                            <a:schemeClr val="bg1"/>
                          </a:solidFill>
                        </a:rPr>
                        <a:t>9.30</a:t>
                      </a:r>
                    </a:p>
                    <a:p>
                      <a:pPr algn="ctr"/>
                      <a:r>
                        <a:rPr lang="tr-TR" sz="1600" b="1" dirty="0">
                          <a:solidFill>
                            <a:schemeClr val="tx1"/>
                          </a:solidFill>
                        </a:rPr>
                        <a:t> </a:t>
                      </a:r>
                    </a:p>
                    <a:p>
                      <a:pPr algn="ctr"/>
                      <a:r>
                        <a:rPr lang="tr-TR" sz="1600" b="1" dirty="0">
                          <a:solidFill>
                            <a:schemeClr val="tx1"/>
                          </a:solidFill>
                        </a:rPr>
                        <a:t>SÜRE :</a:t>
                      </a:r>
                      <a:r>
                        <a:rPr lang="tr-TR" sz="1600" b="1" baseline="0" dirty="0">
                          <a:solidFill>
                            <a:schemeClr val="tx1"/>
                          </a:solidFill>
                        </a:rPr>
                        <a:t> </a:t>
                      </a:r>
                      <a:r>
                        <a:rPr lang="tr-TR" sz="1600" b="1" dirty="0">
                          <a:solidFill>
                            <a:schemeClr val="tx1"/>
                          </a:solidFill>
                        </a:rPr>
                        <a:t>75 DK.</a:t>
                      </a:r>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a:t>   DERSLER</a:t>
                      </a:r>
                    </a:p>
                    <a:p>
                      <a:pPr algn="ctr"/>
                      <a:endParaRPr lang="tr-TR" sz="1400" dirty="0"/>
                    </a:p>
                  </a:txBody>
                  <a:tcPr>
                    <a:solidFill>
                      <a:schemeClr val="accent1"/>
                    </a:solidFill>
                  </a:tcPr>
                </a:tc>
                <a:tc>
                  <a:txBody>
                    <a:bodyPr/>
                    <a:lstStyle/>
                    <a:p>
                      <a:pPr algn="ctr"/>
                      <a:r>
                        <a:rPr lang="tr-TR" sz="1400" dirty="0"/>
                        <a:t>SORU SAYISI</a:t>
                      </a:r>
                    </a:p>
                  </a:txBody>
                  <a:tcPr>
                    <a:solidFill>
                      <a:schemeClr val="accent1"/>
                    </a:solidFill>
                  </a:tcPr>
                </a:tc>
                <a:tc>
                  <a:txBody>
                    <a:bodyPr/>
                    <a:lstStyle/>
                    <a:p>
                      <a:pPr algn="ctr"/>
                      <a:r>
                        <a:rPr lang="tr-TR" sz="1400" dirty="0"/>
                        <a:t>AĞIRLIK</a:t>
                      </a:r>
                    </a:p>
                    <a:p>
                      <a:pPr algn="ctr"/>
                      <a:r>
                        <a:rPr lang="tr-TR" sz="1400" dirty="0"/>
                        <a:t>KATSAYI</a:t>
                      </a:r>
                    </a:p>
                  </a:txBody>
                  <a:tcPr>
                    <a:solidFill>
                      <a:schemeClr val="accent1"/>
                    </a:solidFill>
                  </a:tcPr>
                </a:tc>
                <a:extLst>
                  <a:ext uri="{0D108BD9-81ED-4DB2-BD59-A6C34878D82A}">
                    <a16:rowId xmlns:a16="http://schemas.microsoft.com/office/drawing/2014/main" val="10000"/>
                  </a:ext>
                </a:extLst>
              </a:tr>
              <a:tr h="304792">
                <a:tc vMerge="1">
                  <a:txBody>
                    <a:bodyPr/>
                    <a:lstStyle/>
                    <a:p>
                      <a:endParaRPr lang="tr-TR" b="1" dirty="0">
                        <a:solidFill>
                          <a:schemeClr val="bg1"/>
                        </a:solidFill>
                      </a:endParaRPr>
                    </a:p>
                  </a:txBody>
                  <a:tcPr>
                    <a:solidFill>
                      <a:schemeClr val="tx2"/>
                    </a:solidFill>
                  </a:tcPr>
                </a:tc>
                <a:tc>
                  <a:txBody>
                    <a:bodyPr/>
                    <a:lstStyle/>
                    <a:p>
                      <a:r>
                        <a:rPr lang="tr-TR" sz="1400" b="1" u="sng" dirty="0">
                          <a:solidFill>
                            <a:schemeClr val="bg1"/>
                          </a:solidFill>
                        </a:rPr>
                        <a:t>Türkçe</a:t>
                      </a:r>
                    </a:p>
                  </a:txBody>
                  <a:tcPr>
                    <a:solidFill>
                      <a:schemeClr val="tx2">
                        <a:lumMod val="40000"/>
                        <a:lumOff val="60000"/>
                      </a:schemeClr>
                    </a:solidFill>
                  </a:tcPr>
                </a:tc>
                <a:tc>
                  <a:txBody>
                    <a:bodyPr/>
                    <a:lstStyle/>
                    <a:p>
                      <a:r>
                        <a:rPr lang="tr-TR" sz="1400" b="1" dirty="0">
                          <a:solidFill>
                            <a:schemeClr val="bg1"/>
                          </a:solidFill>
                        </a:rPr>
                        <a:t>20</a:t>
                      </a:r>
                    </a:p>
                  </a:txBody>
                  <a:tcPr>
                    <a:solidFill>
                      <a:schemeClr val="tx2">
                        <a:lumMod val="40000"/>
                        <a:lumOff val="60000"/>
                      </a:schemeClr>
                    </a:solidFill>
                  </a:tcPr>
                </a:tc>
                <a:tc>
                  <a:txBody>
                    <a:bodyPr/>
                    <a:lstStyle/>
                    <a:p>
                      <a:r>
                        <a:rPr lang="tr-TR" sz="1400" b="1" dirty="0">
                          <a:solidFill>
                            <a:schemeClr val="bg1"/>
                          </a:solidFill>
                        </a:rPr>
                        <a:t>4</a:t>
                      </a:r>
                    </a:p>
                  </a:txBody>
                  <a:tcPr>
                    <a:solidFill>
                      <a:schemeClr val="tx2">
                        <a:lumMod val="40000"/>
                        <a:lumOff val="60000"/>
                      </a:schemeClr>
                    </a:solidFill>
                  </a:tcPr>
                </a:tc>
                <a:extLst>
                  <a:ext uri="{0D108BD9-81ED-4DB2-BD59-A6C34878D82A}">
                    <a16:rowId xmlns:a16="http://schemas.microsoft.com/office/drawing/2014/main" val="10001"/>
                  </a:ext>
                </a:extLst>
              </a:tr>
              <a:tr h="322330">
                <a:tc vMerge="1">
                  <a:txBody>
                    <a:bodyPr/>
                    <a:lstStyle/>
                    <a:p>
                      <a:endParaRPr lang="tr-TR" dirty="0"/>
                    </a:p>
                  </a:txBody>
                  <a:tcPr/>
                </a:tc>
                <a:tc>
                  <a:txBody>
                    <a:bodyPr/>
                    <a:lstStyle/>
                    <a:p>
                      <a:r>
                        <a:rPr lang="tr-TR" sz="1400" b="1" u="sng" dirty="0">
                          <a:solidFill>
                            <a:schemeClr val="bg1"/>
                          </a:solidFill>
                        </a:rPr>
                        <a:t>İnkılap</a:t>
                      </a:r>
                      <a:r>
                        <a:rPr lang="tr-TR" sz="1400" b="1" u="sng" baseline="0" dirty="0">
                          <a:solidFill>
                            <a:schemeClr val="bg1"/>
                          </a:solidFill>
                        </a:rPr>
                        <a:t> Tarihi</a:t>
                      </a:r>
                      <a:endParaRPr lang="tr-TR" sz="1400" b="1" u="sng" dirty="0">
                        <a:solidFill>
                          <a:schemeClr val="bg1"/>
                        </a:solidFill>
                      </a:endParaRPr>
                    </a:p>
                  </a:txBody>
                  <a:tcPr>
                    <a:solidFill>
                      <a:schemeClr val="tx2">
                        <a:lumMod val="40000"/>
                        <a:lumOff val="60000"/>
                      </a:schemeClr>
                    </a:solidFill>
                  </a:tcPr>
                </a:tc>
                <a:tc>
                  <a:txBody>
                    <a:bodyPr/>
                    <a:lstStyle/>
                    <a:p>
                      <a:r>
                        <a:rPr lang="tr-TR" sz="1400" b="1" dirty="0">
                          <a:solidFill>
                            <a:schemeClr val="bg1"/>
                          </a:solidFill>
                        </a:rPr>
                        <a:t>10</a:t>
                      </a:r>
                    </a:p>
                  </a:txBody>
                  <a:tcPr>
                    <a:solidFill>
                      <a:schemeClr val="tx2">
                        <a:lumMod val="40000"/>
                        <a:lumOff val="60000"/>
                      </a:schemeClr>
                    </a:solidFill>
                  </a:tcPr>
                </a:tc>
                <a:tc>
                  <a:txBody>
                    <a:bodyPr/>
                    <a:lstStyle/>
                    <a:p>
                      <a:r>
                        <a:rPr lang="tr-TR" sz="1400" b="1" dirty="0">
                          <a:solidFill>
                            <a:schemeClr val="bg1"/>
                          </a:solidFill>
                        </a:rPr>
                        <a:t>1</a:t>
                      </a:r>
                    </a:p>
                  </a:txBody>
                  <a:tcPr>
                    <a:solidFill>
                      <a:schemeClr val="tx2">
                        <a:lumMod val="40000"/>
                        <a:lumOff val="60000"/>
                      </a:schemeClr>
                    </a:solidFill>
                  </a:tcPr>
                </a:tc>
                <a:extLst>
                  <a:ext uri="{0D108BD9-81ED-4DB2-BD59-A6C34878D82A}">
                    <a16:rowId xmlns:a16="http://schemas.microsoft.com/office/drawing/2014/main" val="10002"/>
                  </a:ext>
                </a:extLst>
              </a:tr>
              <a:tr h="304792">
                <a:tc vMerge="1">
                  <a:txBody>
                    <a:bodyPr/>
                    <a:lstStyle/>
                    <a:p>
                      <a:endParaRPr lang="tr-TR" dirty="0"/>
                    </a:p>
                  </a:txBody>
                  <a:tcPr/>
                </a:tc>
                <a:tc>
                  <a:txBody>
                    <a:bodyPr/>
                    <a:lstStyle/>
                    <a:p>
                      <a:r>
                        <a:rPr lang="tr-TR" sz="1400" b="1" u="sng" dirty="0">
                          <a:solidFill>
                            <a:schemeClr val="bg1"/>
                          </a:solidFill>
                        </a:rPr>
                        <a:t>Din Kültürü </a:t>
                      </a:r>
                    </a:p>
                  </a:txBody>
                  <a:tcPr>
                    <a:solidFill>
                      <a:schemeClr val="tx2">
                        <a:lumMod val="40000"/>
                        <a:lumOff val="60000"/>
                      </a:schemeClr>
                    </a:solidFill>
                  </a:tcPr>
                </a:tc>
                <a:tc>
                  <a:txBody>
                    <a:bodyPr/>
                    <a:lstStyle/>
                    <a:p>
                      <a:r>
                        <a:rPr lang="tr-TR" sz="1400" b="1" dirty="0">
                          <a:solidFill>
                            <a:schemeClr val="bg1"/>
                          </a:solidFill>
                        </a:rPr>
                        <a:t>10</a:t>
                      </a:r>
                    </a:p>
                  </a:txBody>
                  <a:tcPr>
                    <a:solidFill>
                      <a:schemeClr val="tx2">
                        <a:lumMod val="40000"/>
                        <a:lumOff val="60000"/>
                      </a:schemeClr>
                    </a:solidFill>
                  </a:tcPr>
                </a:tc>
                <a:tc>
                  <a:txBody>
                    <a:bodyPr/>
                    <a:lstStyle/>
                    <a:p>
                      <a:r>
                        <a:rPr lang="tr-TR" sz="1400" b="1" dirty="0">
                          <a:solidFill>
                            <a:schemeClr val="bg1"/>
                          </a:solidFill>
                        </a:rPr>
                        <a:t>1</a:t>
                      </a:r>
                    </a:p>
                  </a:txBody>
                  <a:tcPr>
                    <a:solidFill>
                      <a:schemeClr val="tx2">
                        <a:lumMod val="40000"/>
                        <a:lumOff val="60000"/>
                      </a:schemeClr>
                    </a:solidFill>
                  </a:tcPr>
                </a:tc>
                <a:extLst>
                  <a:ext uri="{0D108BD9-81ED-4DB2-BD59-A6C34878D82A}">
                    <a16:rowId xmlns:a16="http://schemas.microsoft.com/office/drawing/2014/main" val="10003"/>
                  </a:ext>
                </a:extLst>
              </a:tr>
              <a:tr h="304792">
                <a:tc vMerge="1">
                  <a:txBody>
                    <a:bodyPr/>
                    <a:lstStyle/>
                    <a:p>
                      <a:endParaRPr lang="tr-TR" dirty="0"/>
                    </a:p>
                  </a:txBody>
                  <a:tcPr/>
                </a:tc>
                <a:tc>
                  <a:txBody>
                    <a:bodyPr/>
                    <a:lstStyle/>
                    <a:p>
                      <a:r>
                        <a:rPr lang="tr-TR" sz="1400" b="1" u="sng" dirty="0">
                          <a:solidFill>
                            <a:schemeClr val="bg1"/>
                          </a:solidFill>
                        </a:rPr>
                        <a:t>Yabancı Dil</a:t>
                      </a:r>
                    </a:p>
                  </a:txBody>
                  <a:tcPr>
                    <a:solidFill>
                      <a:schemeClr val="tx2">
                        <a:lumMod val="40000"/>
                        <a:lumOff val="60000"/>
                      </a:schemeClr>
                    </a:solidFill>
                  </a:tcPr>
                </a:tc>
                <a:tc>
                  <a:txBody>
                    <a:bodyPr/>
                    <a:lstStyle/>
                    <a:p>
                      <a:r>
                        <a:rPr lang="tr-TR" sz="1400" b="1" dirty="0">
                          <a:solidFill>
                            <a:schemeClr val="bg1"/>
                          </a:solidFill>
                        </a:rPr>
                        <a:t>10</a:t>
                      </a:r>
                    </a:p>
                  </a:txBody>
                  <a:tcPr>
                    <a:solidFill>
                      <a:schemeClr val="tx2">
                        <a:lumMod val="40000"/>
                        <a:lumOff val="60000"/>
                      </a:schemeClr>
                    </a:solidFill>
                  </a:tcPr>
                </a:tc>
                <a:tc>
                  <a:txBody>
                    <a:bodyPr/>
                    <a:lstStyle/>
                    <a:p>
                      <a:r>
                        <a:rPr lang="tr-TR" sz="1400" b="1" dirty="0">
                          <a:solidFill>
                            <a:schemeClr val="bg1"/>
                          </a:solidFill>
                        </a:rPr>
                        <a:t>1</a:t>
                      </a:r>
                    </a:p>
                  </a:txBody>
                  <a:tcPr>
                    <a:solidFill>
                      <a:schemeClr val="tx2">
                        <a:lumMod val="40000"/>
                        <a:lumOff val="60000"/>
                      </a:schemeClr>
                    </a:solidFill>
                  </a:tcPr>
                </a:tc>
                <a:extLst>
                  <a:ext uri="{0D108BD9-81ED-4DB2-BD59-A6C34878D82A}">
                    <a16:rowId xmlns:a16="http://schemas.microsoft.com/office/drawing/2014/main" val="10004"/>
                  </a:ext>
                </a:extLst>
              </a:tr>
              <a:tr h="545049">
                <a:tc vMerge="1">
                  <a:txBody>
                    <a:bodyPr/>
                    <a:lstStyle/>
                    <a:p>
                      <a:endParaRPr lang="tr-TR" dirty="0"/>
                    </a:p>
                  </a:txBody>
                  <a:tcPr/>
                </a:tc>
                <a:tc>
                  <a:txBody>
                    <a:bodyPr/>
                    <a:lstStyle/>
                    <a:p>
                      <a:r>
                        <a:rPr lang="tr-TR" sz="1400" b="1" dirty="0">
                          <a:solidFill>
                            <a:schemeClr val="bg1"/>
                          </a:solidFill>
                        </a:rPr>
                        <a:t>TOPLAM</a:t>
                      </a:r>
                    </a:p>
                  </a:txBody>
                  <a:tcPr>
                    <a:solidFill>
                      <a:schemeClr val="tx2">
                        <a:lumMod val="40000"/>
                        <a:lumOff val="60000"/>
                      </a:schemeClr>
                    </a:solidFill>
                  </a:tcPr>
                </a:tc>
                <a:tc>
                  <a:txBody>
                    <a:bodyPr/>
                    <a:lstStyle/>
                    <a:p>
                      <a:r>
                        <a:rPr lang="tr-TR" sz="1400" b="1" dirty="0">
                          <a:solidFill>
                            <a:schemeClr val="bg1"/>
                          </a:solidFill>
                        </a:rPr>
                        <a:t>50</a:t>
                      </a:r>
                    </a:p>
                  </a:txBody>
                  <a:tcPr>
                    <a:solidFill>
                      <a:schemeClr val="tx2">
                        <a:lumMod val="40000"/>
                        <a:lumOff val="60000"/>
                      </a:schemeClr>
                    </a:solidFill>
                  </a:tcPr>
                </a:tc>
                <a:tc>
                  <a:txBody>
                    <a:bodyPr/>
                    <a:lstStyle/>
                    <a:p>
                      <a:r>
                        <a:rPr lang="tr-TR" sz="1400" b="1" dirty="0">
                          <a:solidFill>
                            <a:schemeClr val="bg1"/>
                          </a:solidFill>
                        </a:rPr>
                        <a:t>7</a:t>
                      </a:r>
                    </a:p>
                  </a:txBody>
                  <a:tcPr>
                    <a:solidFill>
                      <a:schemeClr val="tx2">
                        <a:lumMod val="40000"/>
                        <a:lumOff val="60000"/>
                      </a:schemeClr>
                    </a:solidFill>
                  </a:tcPr>
                </a:tc>
                <a:extLst>
                  <a:ext uri="{0D108BD9-81ED-4DB2-BD59-A6C34878D82A}">
                    <a16:rowId xmlns:a16="http://schemas.microsoft.com/office/drawing/2014/main" val="10005"/>
                  </a:ext>
                </a:extLst>
              </a:tr>
            </a:tbl>
          </a:graphicData>
        </a:graphic>
      </p:graphicFrame>
      <p:graphicFrame>
        <p:nvGraphicFramePr>
          <p:cNvPr id="4" name="Tablo 9"/>
          <p:cNvGraphicFramePr>
            <a:graphicFrameLocks noGrp="1"/>
          </p:cNvGraphicFramePr>
          <p:nvPr>
            <p:extLst>
              <p:ext uri="{D42A27DB-BD31-4B8C-83A1-F6EECF244321}">
                <p14:modId xmlns:p14="http://schemas.microsoft.com/office/powerpoint/2010/main" val="4059095575"/>
              </p:ext>
            </p:extLst>
          </p:nvPr>
        </p:nvGraphicFramePr>
        <p:xfrm>
          <a:off x="4572000" y="3657600"/>
          <a:ext cx="3923988" cy="2499360"/>
        </p:xfrm>
        <a:graphic>
          <a:graphicData uri="http://schemas.openxmlformats.org/drawingml/2006/table">
            <a:tbl>
              <a:tblPr firstRow="1" bandRow="1">
                <a:tableStyleId>{5C22544A-7EE6-4342-B048-85BDC9FD1C3A}</a:tableStyleId>
              </a:tblPr>
              <a:tblGrid>
                <a:gridCol w="1286554">
                  <a:extLst>
                    <a:ext uri="{9D8B030D-6E8A-4147-A177-3AD203B41FA5}">
                      <a16:colId xmlns:a16="http://schemas.microsoft.com/office/drawing/2014/main" val="20000"/>
                    </a:ext>
                  </a:extLst>
                </a:gridCol>
                <a:gridCol w="1095986">
                  <a:extLst>
                    <a:ext uri="{9D8B030D-6E8A-4147-A177-3AD203B41FA5}">
                      <a16:colId xmlns:a16="http://schemas.microsoft.com/office/drawing/2014/main" val="20001"/>
                    </a:ext>
                  </a:extLst>
                </a:gridCol>
                <a:gridCol w="748798">
                  <a:extLst>
                    <a:ext uri="{9D8B030D-6E8A-4147-A177-3AD203B41FA5}">
                      <a16:colId xmlns:a16="http://schemas.microsoft.com/office/drawing/2014/main" val="20002"/>
                    </a:ext>
                  </a:extLst>
                </a:gridCol>
                <a:gridCol w="792650">
                  <a:extLst>
                    <a:ext uri="{9D8B030D-6E8A-4147-A177-3AD203B41FA5}">
                      <a16:colId xmlns:a16="http://schemas.microsoft.com/office/drawing/2014/main" val="20003"/>
                    </a:ext>
                  </a:extLst>
                </a:gridCol>
              </a:tblGrid>
              <a:tr h="548640">
                <a:tc rowSpan="4">
                  <a:txBody>
                    <a:bodyPr/>
                    <a:lstStyle/>
                    <a:p>
                      <a:endParaRPr lang="tr-TR" sz="1400" b="1" dirty="0">
                        <a:solidFill>
                          <a:schemeClr val="bg1"/>
                        </a:solidFill>
                      </a:endParaRPr>
                    </a:p>
                    <a:p>
                      <a:pPr algn="ctr"/>
                      <a:endParaRPr lang="tr-TR" sz="1400" b="1" dirty="0">
                        <a:solidFill>
                          <a:schemeClr val="bg1"/>
                        </a:solidFill>
                      </a:endParaRPr>
                    </a:p>
                    <a:p>
                      <a:pPr algn="ctr"/>
                      <a:r>
                        <a:rPr lang="tr-TR" sz="1400" b="1" u="sng" dirty="0">
                          <a:solidFill>
                            <a:schemeClr val="bg1"/>
                          </a:solidFill>
                        </a:rPr>
                        <a:t>2.OTURUM</a:t>
                      </a:r>
                    </a:p>
                    <a:p>
                      <a:pPr algn="ctr"/>
                      <a:endParaRPr lang="tr-TR" sz="1400" b="1" dirty="0">
                        <a:solidFill>
                          <a:schemeClr val="bg1"/>
                        </a:solidFill>
                      </a:endParaRPr>
                    </a:p>
                    <a:p>
                      <a:pPr algn="ctr"/>
                      <a:r>
                        <a:rPr lang="tr-TR" sz="1400" b="1" dirty="0">
                          <a:solidFill>
                            <a:schemeClr val="bg1"/>
                          </a:solidFill>
                        </a:rPr>
                        <a:t>SAYISAL ALAN</a:t>
                      </a:r>
                    </a:p>
                    <a:p>
                      <a:pPr algn="ctr"/>
                      <a:endParaRPr lang="tr-TR" sz="1400" b="1" dirty="0">
                        <a:solidFill>
                          <a:schemeClr val="bg1"/>
                        </a:solidFill>
                      </a:endParaRPr>
                    </a:p>
                    <a:p>
                      <a:pPr algn="ctr"/>
                      <a:r>
                        <a:rPr lang="tr-TR" sz="1400" b="1" dirty="0">
                          <a:solidFill>
                            <a:schemeClr val="bg1"/>
                          </a:solidFill>
                        </a:rPr>
                        <a:t>BAŞLAMA:</a:t>
                      </a:r>
                      <a:r>
                        <a:rPr lang="tr-TR" sz="1400" b="1" baseline="0" dirty="0">
                          <a:solidFill>
                            <a:schemeClr val="bg1"/>
                          </a:solidFill>
                        </a:rPr>
                        <a:t> </a:t>
                      </a:r>
                      <a:r>
                        <a:rPr lang="tr-TR" sz="1400" b="1" dirty="0">
                          <a:solidFill>
                            <a:schemeClr val="bg1"/>
                          </a:solidFill>
                        </a:rPr>
                        <a:t>11.30</a:t>
                      </a:r>
                    </a:p>
                    <a:p>
                      <a:pPr algn="ctr"/>
                      <a:endParaRPr lang="tr-TR" sz="1400" b="1" dirty="0">
                        <a:solidFill>
                          <a:schemeClr val="tx1"/>
                        </a:solidFill>
                      </a:endParaRPr>
                    </a:p>
                    <a:p>
                      <a:pPr algn="ctr"/>
                      <a:r>
                        <a:rPr lang="tr-TR" sz="1600" b="1" dirty="0">
                          <a:solidFill>
                            <a:schemeClr val="tx1"/>
                          </a:solidFill>
                        </a:rPr>
                        <a:t>SÜRE:  80 DK.</a:t>
                      </a:r>
                    </a:p>
                  </a:txBody>
                  <a:tcPr>
                    <a:solidFill>
                      <a:schemeClr val="accent1"/>
                    </a:solidFill>
                  </a:tcPr>
                </a:tc>
                <a:tc>
                  <a:txBody>
                    <a:bodyPr/>
                    <a:lstStyle/>
                    <a:p>
                      <a:pPr algn="ctr"/>
                      <a:endParaRPr lang="tr-TR" sz="1400" dirty="0"/>
                    </a:p>
                    <a:p>
                      <a:pPr algn="ctr"/>
                      <a:r>
                        <a:rPr lang="tr-TR" sz="1400" dirty="0"/>
                        <a:t>DERSLER</a:t>
                      </a:r>
                    </a:p>
                  </a:txBody>
                  <a:tcPr>
                    <a:solidFill>
                      <a:schemeClr val="accent1"/>
                    </a:solidFill>
                  </a:tcPr>
                </a:tc>
                <a:tc>
                  <a:txBody>
                    <a:bodyPr/>
                    <a:lstStyle/>
                    <a:p>
                      <a:pPr algn="ctr"/>
                      <a:r>
                        <a:rPr lang="tr-TR" sz="1400" dirty="0"/>
                        <a:t>SORU SAYISI</a:t>
                      </a:r>
                    </a:p>
                  </a:txBody>
                  <a:tcPr>
                    <a:solidFill>
                      <a:schemeClr val="accent1"/>
                    </a:solidFill>
                  </a:tcPr>
                </a:tc>
                <a:tc>
                  <a:txBody>
                    <a:bodyPr/>
                    <a:lstStyle/>
                    <a:p>
                      <a:pPr algn="ctr"/>
                      <a:r>
                        <a:rPr lang="tr-TR" sz="1400" dirty="0"/>
                        <a:t>AĞIRLIK</a:t>
                      </a:r>
                    </a:p>
                    <a:p>
                      <a:pPr algn="ctr"/>
                      <a:r>
                        <a:rPr lang="tr-TR" sz="1400" dirty="0"/>
                        <a:t>KATSAYI</a:t>
                      </a:r>
                    </a:p>
                  </a:txBody>
                  <a:tcPr>
                    <a:solidFill>
                      <a:schemeClr val="accent1"/>
                    </a:solidFill>
                  </a:tcPr>
                </a:tc>
                <a:extLst>
                  <a:ext uri="{0D108BD9-81ED-4DB2-BD59-A6C34878D82A}">
                    <a16:rowId xmlns:a16="http://schemas.microsoft.com/office/drawing/2014/main" val="10000"/>
                  </a:ext>
                </a:extLst>
              </a:tr>
              <a:tr h="741680">
                <a:tc vMerge="1">
                  <a:txBody>
                    <a:bodyPr/>
                    <a:lstStyle/>
                    <a:p>
                      <a:endParaRPr lang="tr-TR" b="1" dirty="0">
                        <a:solidFill>
                          <a:schemeClr val="bg1"/>
                        </a:solidFill>
                      </a:endParaRPr>
                    </a:p>
                  </a:txBody>
                  <a:tcPr/>
                </a:tc>
                <a:tc>
                  <a:txBody>
                    <a:bodyPr/>
                    <a:lstStyle/>
                    <a:p>
                      <a:endParaRPr lang="tr-TR" sz="1400" b="1" u="sng" dirty="0">
                        <a:solidFill>
                          <a:schemeClr val="bg1"/>
                        </a:solidFill>
                      </a:endParaRPr>
                    </a:p>
                    <a:p>
                      <a:r>
                        <a:rPr lang="tr-TR" sz="1400" b="1" u="sng" dirty="0">
                          <a:solidFill>
                            <a:schemeClr val="bg1"/>
                          </a:solidFill>
                        </a:rPr>
                        <a:t>Matematik</a:t>
                      </a:r>
                    </a:p>
                  </a:txBody>
                  <a:tcPr>
                    <a:solidFill>
                      <a:schemeClr val="tx2">
                        <a:lumMod val="40000"/>
                        <a:lumOff val="60000"/>
                      </a:schemeClr>
                    </a:solidFill>
                  </a:tcPr>
                </a:tc>
                <a:tc>
                  <a:txBody>
                    <a:bodyPr/>
                    <a:lstStyle/>
                    <a:p>
                      <a:endParaRPr lang="tr-TR" sz="1400" b="1" dirty="0">
                        <a:solidFill>
                          <a:schemeClr val="bg1"/>
                        </a:solidFill>
                      </a:endParaRPr>
                    </a:p>
                    <a:p>
                      <a:r>
                        <a:rPr lang="tr-TR" sz="1400" b="1" dirty="0">
                          <a:solidFill>
                            <a:schemeClr val="bg1"/>
                          </a:solidFill>
                        </a:rPr>
                        <a:t>20</a:t>
                      </a:r>
                    </a:p>
                  </a:txBody>
                  <a:tcPr>
                    <a:solidFill>
                      <a:schemeClr val="tx2">
                        <a:lumMod val="40000"/>
                        <a:lumOff val="60000"/>
                      </a:schemeClr>
                    </a:solidFill>
                  </a:tcPr>
                </a:tc>
                <a:tc>
                  <a:txBody>
                    <a:bodyPr/>
                    <a:lstStyle/>
                    <a:p>
                      <a:endParaRPr lang="tr-TR" sz="1400" b="1" dirty="0">
                        <a:solidFill>
                          <a:schemeClr val="bg1"/>
                        </a:solidFill>
                      </a:endParaRPr>
                    </a:p>
                    <a:p>
                      <a:r>
                        <a:rPr lang="tr-TR" sz="1400" b="1" dirty="0">
                          <a:solidFill>
                            <a:schemeClr val="bg1"/>
                          </a:solidFill>
                        </a:rPr>
                        <a:t>4</a:t>
                      </a:r>
                    </a:p>
                  </a:txBody>
                  <a:tcPr>
                    <a:solidFill>
                      <a:schemeClr val="tx2">
                        <a:lumMod val="40000"/>
                        <a:lumOff val="60000"/>
                      </a:schemeClr>
                    </a:solidFill>
                  </a:tcPr>
                </a:tc>
                <a:extLst>
                  <a:ext uri="{0D108BD9-81ED-4DB2-BD59-A6C34878D82A}">
                    <a16:rowId xmlns:a16="http://schemas.microsoft.com/office/drawing/2014/main" val="10001"/>
                  </a:ext>
                </a:extLst>
              </a:tr>
              <a:tr h="551408">
                <a:tc vMerge="1">
                  <a:txBody>
                    <a:bodyPr/>
                    <a:lstStyle/>
                    <a:p>
                      <a:endParaRPr lang="tr-TR" b="1" dirty="0">
                        <a:solidFill>
                          <a:schemeClr val="bg1"/>
                        </a:solidFill>
                      </a:endParaRPr>
                    </a:p>
                  </a:txBody>
                  <a:tcPr/>
                </a:tc>
                <a:tc>
                  <a:txBody>
                    <a:bodyPr/>
                    <a:lstStyle/>
                    <a:p>
                      <a:endParaRPr lang="tr-TR" sz="1400" b="1" u="sng" dirty="0">
                        <a:solidFill>
                          <a:schemeClr val="bg1"/>
                        </a:solidFill>
                      </a:endParaRPr>
                    </a:p>
                    <a:p>
                      <a:r>
                        <a:rPr lang="tr-TR" sz="1400" b="1" u="sng" dirty="0">
                          <a:solidFill>
                            <a:schemeClr val="bg1"/>
                          </a:solidFill>
                        </a:rPr>
                        <a:t>Fen Bilim</a:t>
                      </a:r>
                    </a:p>
                  </a:txBody>
                  <a:tcPr>
                    <a:solidFill>
                      <a:schemeClr val="tx2">
                        <a:lumMod val="40000"/>
                        <a:lumOff val="60000"/>
                      </a:schemeClr>
                    </a:solidFill>
                  </a:tcPr>
                </a:tc>
                <a:tc>
                  <a:txBody>
                    <a:bodyPr/>
                    <a:lstStyle/>
                    <a:p>
                      <a:endParaRPr lang="tr-TR" sz="1400" b="1" dirty="0">
                        <a:solidFill>
                          <a:schemeClr val="bg1"/>
                        </a:solidFill>
                      </a:endParaRPr>
                    </a:p>
                    <a:p>
                      <a:r>
                        <a:rPr lang="tr-TR" sz="1400" b="1" dirty="0">
                          <a:solidFill>
                            <a:schemeClr val="bg1"/>
                          </a:solidFill>
                        </a:rPr>
                        <a:t>20</a:t>
                      </a:r>
                    </a:p>
                  </a:txBody>
                  <a:tcPr>
                    <a:solidFill>
                      <a:schemeClr val="tx2">
                        <a:lumMod val="40000"/>
                        <a:lumOff val="60000"/>
                      </a:schemeClr>
                    </a:solidFill>
                  </a:tcPr>
                </a:tc>
                <a:tc>
                  <a:txBody>
                    <a:bodyPr/>
                    <a:lstStyle/>
                    <a:p>
                      <a:endParaRPr lang="tr-TR" sz="1400" b="1" dirty="0">
                        <a:solidFill>
                          <a:schemeClr val="bg1"/>
                        </a:solidFill>
                      </a:endParaRPr>
                    </a:p>
                    <a:p>
                      <a:r>
                        <a:rPr lang="tr-TR" sz="1400" b="1" dirty="0">
                          <a:solidFill>
                            <a:schemeClr val="bg1"/>
                          </a:solidFill>
                        </a:rPr>
                        <a:t>4</a:t>
                      </a:r>
                    </a:p>
                  </a:txBody>
                  <a:tcPr>
                    <a:solidFill>
                      <a:schemeClr val="tx2">
                        <a:lumMod val="40000"/>
                        <a:lumOff val="60000"/>
                      </a:schemeClr>
                    </a:solidFill>
                  </a:tcPr>
                </a:tc>
                <a:extLst>
                  <a:ext uri="{0D108BD9-81ED-4DB2-BD59-A6C34878D82A}">
                    <a16:rowId xmlns:a16="http://schemas.microsoft.com/office/drawing/2014/main" val="10002"/>
                  </a:ext>
                </a:extLst>
              </a:tr>
              <a:tr h="462528">
                <a:tc vMerge="1">
                  <a:txBody>
                    <a:bodyPr/>
                    <a:lstStyle/>
                    <a:p>
                      <a:endParaRPr lang="tr-TR" b="1" dirty="0">
                        <a:solidFill>
                          <a:schemeClr val="bg1"/>
                        </a:solidFill>
                      </a:endParaRPr>
                    </a:p>
                  </a:txBody>
                  <a:tcPr/>
                </a:tc>
                <a:tc>
                  <a:txBody>
                    <a:bodyPr/>
                    <a:lstStyle/>
                    <a:p>
                      <a:r>
                        <a:rPr lang="tr-TR" sz="1400" b="1" dirty="0">
                          <a:solidFill>
                            <a:schemeClr val="bg1"/>
                          </a:solidFill>
                        </a:rPr>
                        <a:t>TOPLAM</a:t>
                      </a:r>
                    </a:p>
                  </a:txBody>
                  <a:tcPr>
                    <a:solidFill>
                      <a:schemeClr val="tx2">
                        <a:lumMod val="40000"/>
                        <a:lumOff val="60000"/>
                      </a:schemeClr>
                    </a:solidFill>
                  </a:tcPr>
                </a:tc>
                <a:tc>
                  <a:txBody>
                    <a:bodyPr/>
                    <a:lstStyle/>
                    <a:p>
                      <a:r>
                        <a:rPr lang="tr-TR" sz="1400" b="1" dirty="0">
                          <a:solidFill>
                            <a:schemeClr val="bg1"/>
                          </a:solidFill>
                        </a:rPr>
                        <a:t>40</a:t>
                      </a:r>
                    </a:p>
                  </a:txBody>
                  <a:tcPr>
                    <a:solidFill>
                      <a:schemeClr val="tx2">
                        <a:lumMod val="40000"/>
                        <a:lumOff val="60000"/>
                      </a:schemeClr>
                    </a:solidFill>
                  </a:tcPr>
                </a:tc>
                <a:tc>
                  <a:txBody>
                    <a:bodyPr/>
                    <a:lstStyle/>
                    <a:p>
                      <a:r>
                        <a:rPr lang="tr-TR" sz="1400" b="1" dirty="0">
                          <a:solidFill>
                            <a:schemeClr val="bg1"/>
                          </a:solidFill>
                        </a:rPr>
                        <a:t>8</a:t>
                      </a:r>
                    </a:p>
                  </a:txBody>
                  <a:tcPr>
                    <a:solidFill>
                      <a:schemeClr val="tx2">
                        <a:lumMod val="40000"/>
                        <a:lumOff val="60000"/>
                      </a:schemeClr>
                    </a:solid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77315686"/>
              </p:ext>
            </p:extLst>
          </p:nvPr>
        </p:nvGraphicFramePr>
        <p:xfrm>
          <a:off x="1447800" y="228600"/>
          <a:ext cx="6096000" cy="3962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294640">
                <a:tc>
                  <a:txBody>
                    <a:bodyPr/>
                    <a:lstStyle/>
                    <a:p>
                      <a:pPr algn="ctr"/>
                      <a:r>
                        <a:rPr lang="tr-TR" sz="2000" dirty="0"/>
                        <a:t>MERKEZİ SINAV SİSTEMİ (LGS)</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39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2747106"/>
              </p:ext>
            </p:extLst>
          </p:nvPr>
        </p:nvGraphicFramePr>
        <p:xfrm>
          <a:off x="1295400" y="304800"/>
          <a:ext cx="6629400" cy="60960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20000"/>
                    </a:ext>
                  </a:extLst>
                </a:gridCol>
              </a:tblGrid>
              <a:tr h="609600">
                <a:tc>
                  <a:txBody>
                    <a:bodyPr/>
                    <a:lstStyle/>
                    <a:p>
                      <a:pPr algn="ctr"/>
                      <a:r>
                        <a:rPr lang="tr-TR" sz="2400" dirty="0"/>
                        <a:t>MERKEZİ SINAV</a:t>
                      </a:r>
                      <a:r>
                        <a:rPr lang="tr-TR" sz="2400" baseline="0" dirty="0"/>
                        <a:t> (LGS)</a:t>
                      </a:r>
                      <a:endParaRPr lang="tr-TR" sz="2400" dirty="0"/>
                    </a:p>
                  </a:txBody>
                  <a:tcPr/>
                </a:tc>
                <a:extLst>
                  <a:ext uri="{0D108BD9-81ED-4DB2-BD59-A6C34878D82A}">
                    <a16:rowId xmlns:a16="http://schemas.microsoft.com/office/drawing/2014/main" val="10000"/>
                  </a:ext>
                </a:extLst>
              </a:tr>
            </a:tbl>
          </a:graphicData>
        </a:graphic>
      </p:graphicFrame>
      <p:sp>
        <p:nvSpPr>
          <p:cNvPr id="3" name="TextBox 2"/>
          <p:cNvSpPr txBox="1"/>
          <p:nvPr/>
        </p:nvSpPr>
        <p:spPr>
          <a:xfrm>
            <a:off x="1143000" y="1676400"/>
            <a:ext cx="6934200" cy="3477875"/>
          </a:xfrm>
          <a:prstGeom prst="rect">
            <a:avLst/>
          </a:prstGeom>
          <a:noFill/>
        </p:spPr>
        <p:txBody>
          <a:bodyPr wrap="square" rtlCol="0">
            <a:spAutoFit/>
          </a:bodyPr>
          <a:lstStyle/>
          <a:p>
            <a:pPr marL="214313" indent="-214313" algn="just">
              <a:buFont typeface="Arial" panose="020B0604020202020204" pitchFamily="34" charset="0"/>
              <a:buChar char="•"/>
            </a:pPr>
            <a:r>
              <a:rPr lang="tr-TR" sz="2000" dirty="0">
                <a:solidFill>
                  <a:srgbClr val="FF0000"/>
                </a:solidFill>
              </a:rPr>
              <a:t>Sözel ve Sayısal alanlara ilişkin tüm sorular çoktan seçmeli olacaktır. Her sorunun 4  seçeneği vardır ve bunlardan sadece  1 tanesi doğru cevaptır.</a:t>
            </a:r>
          </a:p>
          <a:p>
            <a:pPr algn="just"/>
            <a:endParaRPr lang="tr-TR" sz="2000" dirty="0">
              <a:solidFill>
                <a:srgbClr val="FF0000"/>
              </a:solidFill>
            </a:endParaRPr>
          </a:p>
          <a:p>
            <a:pPr marL="214313" indent="-214313" algn="just">
              <a:buFont typeface="Arial" panose="020B0604020202020204" pitchFamily="34" charset="0"/>
              <a:buChar char="•"/>
            </a:pPr>
            <a:r>
              <a:rPr lang="tr-TR" sz="2000" dirty="0">
                <a:solidFill>
                  <a:srgbClr val="002060"/>
                </a:solidFill>
              </a:rPr>
              <a:t>3 yanlış cevap 1 doğru cevabı götürecektir. (Her bir öğrencinin her bir ders testine ait ham puanı; ilgili teste ait doğru cevap sayısından yanlış cevap sayısının üçte biri çıkarılarak bulunur.)</a:t>
            </a:r>
          </a:p>
          <a:p>
            <a:pPr algn="just"/>
            <a:endParaRPr lang="tr-TR" sz="2000" dirty="0">
              <a:solidFill>
                <a:srgbClr val="002060"/>
              </a:solidFill>
            </a:endParaRPr>
          </a:p>
          <a:p>
            <a:pPr marL="214313" indent="-214313" algn="just">
              <a:buFont typeface="Arial" panose="020B0604020202020204" pitchFamily="34" charset="0"/>
              <a:buChar char="•"/>
            </a:pPr>
            <a:r>
              <a:rPr lang="tr-TR" sz="2000" dirty="0">
                <a:solidFill>
                  <a:srgbClr val="FF0000"/>
                </a:solidFill>
              </a:rPr>
              <a:t>Sınavda A, B, C ve D olmak üzere 4 ayrı tür Soru Kitapçığı kullanılacaktır.</a:t>
            </a:r>
          </a:p>
          <a:p>
            <a:endParaRPr lang="tr-TR" sz="2000" dirty="0"/>
          </a:p>
        </p:txBody>
      </p:sp>
    </p:spTree>
    <p:extLst>
      <p:ext uri="{BB962C8B-B14F-4D97-AF65-F5344CB8AC3E}">
        <p14:creationId xmlns:p14="http://schemas.microsoft.com/office/powerpoint/2010/main" val="258815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51406393"/>
              </p:ext>
            </p:extLst>
          </p:nvPr>
        </p:nvGraphicFramePr>
        <p:xfrm>
          <a:off x="1524000" y="381000"/>
          <a:ext cx="6096000" cy="11887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ctr"/>
                      <a:r>
                        <a:rPr lang="tr-TR" sz="2400" b="1" dirty="0">
                          <a:solidFill>
                            <a:srgbClr val="002060"/>
                          </a:solidFill>
                          <a:latin typeface="Biome" panose="020B0503030204020804" pitchFamily="34" charset="0"/>
                          <a:cs typeface="Biome" panose="020B0503030204020804" pitchFamily="34" charset="0"/>
                        </a:rPr>
                        <a:t>OKUL BAŞARI PUANI (OBP), LGS PUANINI (MERKEZİ SINAV PUANINI)</a:t>
                      </a:r>
                      <a:r>
                        <a:rPr lang="tr-TR" sz="2400" b="1" baseline="0" dirty="0">
                          <a:solidFill>
                            <a:srgbClr val="002060"/>
                          </a:solidFill>
                          <a:latin typeface="Biome" panose="020B0503030204020804" pitchFamily="34" charset="0"/>
                          <a:cs typeface="Biome" panose="020B0503030204020804" pitchFamily="34" charset="0"/>
                        </a:rPr>
                        <a:t> </a:t>
                      </a:r>
                      <a:r>
                        <a:rPr lang="tr-TR" sz="2400" b="1" dirty="0">
                          <a:solidFill>
                            <a:srgbClr val="002060"/>
                          </a:solidFill>
                          <a:latin typeface="Biome" panose="020B0503030204020804" pitchFamily="34" charset="0"/>
                          <a:cs typeface="Biome" panose="020B0503030204020804" pitchFamily="34" charset="0"/>
                        </a:rPr>
                        <a:t>ETKİLİYOR MU?</a:t>
                      </a:r>
                      <a:endParaRPr lang="tr-TR" sz="2400" dirty="0"/>
                    </a:p>
                  </a:txBody>
                  <a:tcPr/>
                </a:tc>
                <a:extLst>
                  <a:ext uri="{0D108BD9-81ED-4DB2-BD59-A6C34878D82A}">
                    <a16:rowId xmlns:a16="http://schemas.microsoft.com/office/drawing/2014/main" val="10000"/>
                  </a:ext>
                </a:extLst>
              </a:tr>
            </a:tbl>
          </a:graphicData>
        </a:graphic>
      </p:graphicFrame>
      <p:sp>
        <p:nvSpPr>
          <p:cNvPr id="3" name="TextBox 2"/>
          <p:cNvSpPr txBox="1"/>
          <p:nvPr/>
        </p:nvSpPr>
        <p:spPr>
          <a:xfrm>
            <a:off x="533400" y="1905000"/>
            <a:ext cx="8077200" cy="3508653"/>
          </a:xfrm>
          <a:prstGeom prst="rect">
            <a:avLst/>
          </a:prstGeom>
          <a:noFill/>
        </p:spPr>
        <p:txBody>
          <a:bodyPr wrap="square" rtlCol="0">
            <a:spAutoFit/>
          </a:bodyPr>
          <a:lstStyle/>
          <a:p>
            <a:r>
              <a:rPr lang="tr-TR" sz="2400" b="1" dirty="0">
                <a:solidFill>
                  <a:srgbClr val="002060"/>
                </a:solidFill>
              </a:rPr>
              <a:t>LGS puanına </a:t>
            </a:r>
            <a:r>
              <a:rPr lang="tr-TR" sz="2400" b="1" dirty="0">
                <a:solidFill>
                  <a:srgbClr val="FF0000"/>
                </a:solidFill>
              </a:rPr>
              <a:t>herhangi bir etkisi yoktur. </a:t>
            </a:r>
          </a:p>
          <a:p>
            <a:r>
              <a:rPr lang="tr-TR" sz="2400" b="1" dirty="0">
                <a:solidFill>
                  <a:srgbClr val="002060"/>
                </a:solidFill>
              </a:rPr>
              <a:t>Ancak tercih sürecinde sınav puanının eşitliği hâlinde sırasıyla: </a:t>
            </a:r>
          </a:p>
          <a:p>
            <a:pPr marL="228600" indent="-228600">
              <a:buFont typeface="+mj-lt"/>
              <a:buAutoNum type="arabicPeriod"/>
            </a:pPr>
            <a:endParaRPr lang="tr-TR" dirty="0">
              <a:solidFill>
                <a:srgbClr val="FF0000"/>
              </a:solidFill>
            </a:endParaRPr>
          </a:p>
          <a:p>
            <a:pPr marL="228600" indent="-228600">
              <a:buFont typeface="+mj-lt"/>
              <a:buAutoNum type="arabicPeriod"/>
            </a:pPr>
            <a:endParaRPr lang="tr-TR" dirty="0">
              <a:solidFill>
                <a:srgbClr val="FF0000"/>
              </a:solidFill>
            </a:endParaRPr>
          </a:p>
          <a:p>
            <a:pPr marL="228600" indent="-228600">
              <a:buFont typeface="+mj-lt"/>
              <a:buAutoNum type="arabicPeriod"/>
            </a:pPr>
            <a:r>
              <a:rPr lang="tr-TR" sz="2000" dirty="0">
                <a:solidFill>
                  <a:srgbClr val="FF0000"/>
                </a:solidFill>
              </a:rPr>
              <a:t>Okul Başarı Puanına (OBP), </a:t>
            </a:r>
          </a:p>
          <a:p>
            <a:pPr marL="228600" indent="-228600">
              <a:buFont typeface="+mj-lt"/>
              <a:buAutoNum type="arabicPeriod"/>
            </a:pPr>
            <a:r>
              <a:rPr lang="tr-TR" sz="2000" dirty="0">
                <a:solidFill>
                  <a:srgbClr val="FF0000"/>
                </a:solidFill>
              </a:rPr>
              <a:t>Sırasıyla 8’inci, 7’nci ve 6’ncı sınıflardaki Yılsonu Başarı Puanına, </a:t>
            </a:r>
          </a:p>
          <a:p>
            <a:pPr marL="228600" indent="-228600">
              <a:buFont typeface="+mj-lt"/>
              <a:buAutoNum type="arabicPeriod"/>
            </a:pPr>
            <a:r>
              <a:rPr lang="tr-TR" sz="2000" dirty="0">
                <a:solidFill>
                  <a:srgbClr val="FF0000"/>
                </a:solidFill>
              </a:rPr>
              <a:t>Okula özürsüz devamsızlık durumuna, </a:t>
            </a:r>
          </a:p>
          <a:p>
            <a:pPr marL="228600" indent="-228600">
              <a:buFont typeface="+mj-lt"/>
              <a:buAutoNum type="arabicPeriod"/>
            </a:pPr>
            <a:r>
              <a:rPr lang="tr-TR" sz="2000" dirty="0">
                <a:solidFill>
                  <a:srgbClr val="FF0000"/>
                </a:solidFill>
              </a:rPr>
              <a:t>Tercih önceliğine ve </a:t>
            </a:r>
          </a:p>
          <a:p>
            <a:pPr marL="228600" lvl="0" indent="-228600">
              <a:buFont typeface="+mj-lt"/>
              <a:buAutoNum type="arabicPeriod"/>
              <a:defRPr/>
            </a:pPr>
            <a:r>
              <a:rPr lang="tr-TR" sz="2000" dirty="0">
                <a:solidFill>
                  <a:srgbClr val="FF0000"/>
                </a:solidFill>
              </a:rPr>
              <a:t>Öğrencinin yaşına (Yaşı küçük olana öncelik)</a:t>
            </a:r>
          </a:p>
          <a:p>
            <a:r>
              <a:rPr lang="tr-TR" sz="2000" dirty="0">
                <a:solidFill>
                  <a:srgbClr val="FF0000"/>
                </a:solidFill>
              </a:rPr>
              <a:t>bakılarak yerleştirme yapılır.</a:t>
            </a:r>
          </a:p>
          <a:p>
            <a:endParaRPr lang="tr-TR" dirty="0"/>
          </a:p>
        </p:txBody>
      </p:sp>
    </p:spTree>
    <p:extLst>
      <p:ext uri="{BB962C8B-B14F-4D97-AF65-F5344CB8AC3E}">
        <p14:creationId xmlns:p14="http://schemas.microsoft.com/office/powerpoint/2010/main" val="401718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a:extLst>
              <a:ext uri="{FF2B5EF4-FFF2-40B4-BE49-F238E27FC236}">
                <a16:creationId xmlns:a16="http://schemas.microsoft.com/office/drawing/2014/main" id="{811452C0-89F3-4860-9C70-67B57EDCE037}"/>
              </a:ext>
            </a:extLst>
          </p:cNvPr>
          <p:cNvSpPr>
            <a:spLocks noGrp="1"/>
          </p:cNvSpPr>
          <p:nvPr>
            <p:ph type="title"/>
          </p:nvPr>
        </p:nvSpPr>
        <p:spPr>
          <a:xfrm>
            <a:off x="611559" y="270873"/>
            <a:ext cx="7848873" cy="857250"/>
          </a:xfrm>
        </p:spPr>
        <p:txBody>
          <a:bodyPr>
            <a:noAutofit/>
          </a:bodyPr>
          <a:lstStyle/>
          <a:p>
            <a:pPr algn="l"/>
            <a:r>
              <a:rPr lang="tr-TR" sz="2800" b="1" dirty="0">
                <a:solidFill>
                  <a:srgbClr val="FF0000"/>
                </a:solidFill>
                <a:latin typeface="Biome" panose="020B0503030204020804" pitchFamily="34" charset="0"/>
                <a:cs typeface="Biome" panose="020B0503030204020804" pitchFamily="34" charset="0"/>
              </a:rPr>
              <a:t>2019 - LGS  BAŞVURU DURUMU</a:t>
            </a:r>
          </a:p>
        </p:txBody>
      </p:sp>
      <p:graphicFrame>
        <p:nvGraphicFramePr>
          <p:cNvPr id="4" name="İçerik Yer Tutucusu 3">
            <a:extLst>
              <a:ext uri="{FF2B5EF4-FFF2-40B4-BE49-F238E27FC236}">
                <a16:creationId xmlns:a16="http://schemas.microsoft.com/office/drawing/2014/main" id="{C8186E1D-4FD2-44EC-AA10-3070C95F51B5}"/>
              </a:ext>
            </a:extLst>
          </p:cNvPr>
          <p:cNvGraphicFramePr>
            <a:graphicFrameLocks noGrp="1"/>
          </p:cNvGraphicFramePr>
          <p:nvPr>
            <p:ph idx="1"/>
            <p:extLst>
              <p:ext uri="{D42A27DB-BD31-4B8C-83A1-F6EECF244321}">
                <p14:modId xmlns:p14="http://schemas.microsoft.com/office/powerpoint/2010/main" val="819584172"/>
              </p:ext>
            </p:extLst>
          </p:nvPr>
        </p:nvGraphicFramePr>
        <p:xfrm>
          <a:off x="611559" y="1628800"/>
          <a:ext cx="7848873" cy="4536503"/>
        </p:xfrm>
        <a:graphic>
          <a:graphicData uri="http://schemas.openxmlformats.org/drawingml/2006/table">
            <a:tbl>
              <a:tblPr/>
              <a:tblGrid>
                <a:gridCol w="3358588">
                  <a:extLst>
                    <a:ext uri="{9D8B030D-6E8A-4147-A177-3AD203B41FA5}">
                      <a16:colId xmlns:a16="http://schemas.microsoft.com/office/drawing/2014/main" val="1273326571"/>
                    </a:ext>
                  </a:extLst>
                </a:gridCol>
                <a:gridCol w="2464180">
                  <a:extLst>
                    <a:ext uri="{9D8B030D-6E8A-4147-A177-3AD203B41FA5}">
                      <a16:colId xmlns:a16="http://schemas.microsoft.com/office/drawing/2014/main" val="632487976"/>
                    </a:ext>
                  </a:extLst>
                </a:gridCol>
                <a:gridCol w="2026105">
                  <a:extLst>
                    <a:ext uri="{9D8B030D-6E8A-4147-A177-3AD203B41FA5}">
                      <a16:colId xmlns:a16="http://schemas.microsoft.com/office/drawing/2014/main" val="1141212134"/>
                    </a:ext>
                  </a:extLst>
                </a:gridCol>
              </a:tblGrid>
              <a:tr h="808237">
                <a:tc gridSpan="3">
                  <a:txBody>
                    <a:bodyPr/>
                    <a:lstStyle/>
                    <a:p>
                      <a:pPr algn="ctr" fontAlgn="ctr"/>
                      <a:r>
                        <a:rPr lang="tr-TR" sz="2400" b="1" i="0" u="none" strike="noStrike" dirty="0">
                          <a:solidFill>
                            <a:srgbClr val="FF0000"/>
                          </a:solidFill>
                          <a:effectLst/>
                          <a:latin typeface="Biome" panose="020B0502040204020203" pitchFamily="34" charset="0"/>
                          <a:cs typeface="Biome" panose="020B0502040204020203" pitchFamily="34" charset="0"/>
                        </a:rPr>
                        <a:t>2019-LGS</a:t>
                      </a:r>
                      <a:br>
                        <a:rPr lang="tr-TR" sz="2400" b="1" i="0" u="none" strike="noStrike" dirty="0">
                          <a:solidFill>
                            <a:srgbClr val="FF0000"/>
                          </a:solidFill>
                          <a:effectLst/>
                          <a:latin typeface="Biome" panose="020B0502040204020203" pitchFamily="34" charset="0"/>
                          <a:cs typeface="Biome" panose="020B0502040204020203" pitchFamily="34" charset="0"/>
                        </a:rPr>
                      </a:br>
                      <a:r>
                        <a:rPr lang="tr-TR" sz="2400" b="1" i="0" u="none" strike="noStrike" dirty="0">
                          <a:solidFill>
                            <a:srgbClr val="FF0000"/>
                          </a:solidFill>
                          <a:effectLst/>
                          <a:latin typeface="Biome" panose="020B0502040204020203" pitchFamily="34" charset="0"/>
                          <a:cs typeface="Biome" panose="020B0502040204020203" pitchFamily="34" charset="0"/>
                        </a:rPr>
                        <a:t>BAŞVURAN-SINAVA GİREN</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4029053"/>
                  </a:ext>
                </a:extLst>
              </a:tr>
              <a:tr h="917577">
                <a:tc>
                  <a:txBody>
                    <a:bodyPr/>
                    <a:lstStyle/>
                    <a:p>
                      <a:pPr algn="ctr" fontAlgn="ctr"/>
                      <a:r>
                        <a:rPr lang="tr-TR" sz="1800" b="1" i="0" u="none" strike="noStrike">
                          <a:solidFill>
                            <a:srgbClr val="000000"/>
                          </a:solidFill>
                          <a:effectLst/>
                          <a:latin typeface="Calibri" panose="020F050202020403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2018</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2019</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46319301"/>
                  </a:ext>
                </a:extLst>
              </a:tr>
              <a:tr h="647135">
                <a:tc>
                  <a:txBody>
                    <a:bodyPr/>
                    <a:lstStyle/>
                    <a:p>
                      <a:pPr algn="ctr" fontAlgn="ctr"/>
                      <a:r>
                        <a:rPr lang="tr-TR" sz="2400" b="1" i="0" u="none" strike="noStrike" dirty="0">
                          <a:solidFill>
                            <a:srgbClr val="FF0000"/>
                          </a:solidFill>
                          <a:effectLst/>
                          <a:latin typeface="Calibri" panose="020F0502020204030204" pitchFamily="34" charset="0"/>
                        </a:rPr>
                        <a:t>Sınava Başvuran</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1.009.260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1.074.013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9060263"/>
                  </a:ext>
                </a:extLst>
              </a:tr>
              <a:tr h="647135">
                <a:tc>
                  <a:txBody>
                    <a:bodyPr/>
                    <a:lstStyle/>
                    <a:p>
                      <a:pPr algn="ctr" fontAlgn="ctr"/>
                      <a:r>
                        <a:rPr lang="tr-TR" sz="2400" b="1" i="0" u="none" strike="noStrike" dirty="0">
                          <a:solidFill>
                            <a:srgbClr val="FF0000"/>
                          </a:solidFill>
                          <a:effectLst/>
                          <a:latin typeface="Calibri" panose="020F0502020204030204" pitchFamily="34" charset="0"/>
                        </a:rPr>
                        <a:t>Sınava Giren</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971.657</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1.029.555</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85511469"/>
                  </a:ext>
                </a:extLst>
              </a:tr>
              <a:tr h="647135">
                <a:tc>
                  <a:txBody>
                    <a:bodyPr/>
                    <a:lstStyle/>
                    <a:p>
                      <a:pPr algn="ctr" fontAlgn="ctr"/>
                      <a:r>
                        <a:rPr lang="tr-TR" sz="2400" b="1" i="0" u="none" strike="noStrike" dirty="0">
                          <a:solidFill>
                            <a:srgbClr val="FF0000"/>
                          </a:solidFill>
                          <a:effectLst/>
                          <a:latin typeface="Calibri" panose="020F0502020204030204" pitchFamily="34" charset="0"/>
                        </a:rPr>
                        <a:t>Katılım Oranı</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%81.5</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85,10%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06131829"/>
                  </a:ext>
                </a:extLst>
              </a:tr>
              <a:tr h="869284">
                <a:tc>
                  <a:txBody>
                    <a:bodyPr/>
                    <a:lstStyle/>
                    <a:p>
                      <a:pPr algn="ctr" fontAlgn="ctr"/>
                      <a:r>
                        <a:rPr lang="tr-TR" sz="2400" b="1" i="0" u="none" strike="noStrike" dirty="0">
                          <a:solidFill>
                            <a:srgbClr val="FF0000"/>
                          </a:solidFill>
                          <a:effectLst/>
                          <a:latin typeface="Calibri" panose="020F0502020204030204" pitchFamily="34" charset="0"/>
                        </a:rPr>
                        <a:t>Toplam Kontenjan</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127.420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tr-TR" sz="2400" b="1" i="0" u="none" strike="noStrike" dirty="0">
                          <a:solidFill>
                            <a:srgbClr val="002060"/>
                          </a:solidFill>
                          <a:effectLst/>
                          <a:latin typeface="Calibri" panose="020F0502020204030204" pitchFamily="34" charset="0"/>
                        </a:rPr>
                        <a:t>139.600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39241689"/>
                  </a:ext>
                </a:extLst>
              </a:tr>
            </a:tbl>
          </a:graphicData>
        </a:graphic>
      </p:graphicFrame>
    </p:spTree>
    <p:extLst>
      <p:ext uri="{BB962C8B-B14F-4D97-AF65-F5344CB8AC3E}">
        <p14:creationId xmlns:p14="http://schemas.microsoft.com/office/powerpoint/2010/main" val="515028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0439"/>
            <a:ext cx="7342038" cy="991334"/>
          </a:xfrm>
        </p:spPr>
        <p:txBody>
          <a:bodyPr>
            <a:normAutofit/>
          </a:bodyPr>
          <a:lstStyle/>
          <a:p>
            <a:pPr lvl="0" algn="l" fontAlgn="base">
              <a:spcAft>
                <a:spcPct val="0"/>
              </a:spcAft>
            </a:pPr>
            <a:r>
              <a:rPr lang="tr-TR" sz="2900" b="1" dirty="0">
                <a:solidFill>
                  <a:srgbClr val="FF0000"/>
                </a:solidFill>
                <a:latin typeface="Biome" panose="020B0503030204020804" pitchFamily="34" charset="0"/>
                <a:cs typeface="Biome" panose="020B0503030204020804" pitchFamily="34" charset="0"/>
              </a:rPr>
              <a:t>KONTENJAN-YERLEŞEN ORANLARI</a:t>
            </a:r>
            <a:endParaRPr lang="en-US" sz="2900" dirty="0">
              <a:solidFill>
                <a:srgbClr val="FF0000"/>
              </a:solidFill>
              <a:latin typeface="Biome" panose="020B0503030204020804" pitchFamily="34" charset="0"/>
              <a:cs typeface="Biome" panose="020B0503030204020804" pitchFamily="34" charset="0"/>
            </a:endParaRPr>
          </a:p>
        </p:txBody>
      </p:sp>
      <p:sp>
        <p:nvSpPr>
          <p:cNvPr id="3" name="Content Placeholder 2"/>
          <p:cNvSpPr>
            <a:spLocks noGrp="1"/>
          </p:cNvSpPr>
          <p:nvPr>
            <p:ph idx="1"/>
          </p:nvPr>
        </p:nvSpPr>
        <p:spPr>
          <a:xfrm>
            <a:off x="470322" y="2531162"/>
            <a:ext cx="6405934" cy="2568080"/>
          </a:xfrm>
        </p:spPr>
        <p:txBody>
          <a:bodyPr/>
          <a:lstStyle/>
          <a:p>
            <a:pPr marL="457200" indent="-457200" algn="ctr">
              <a:lnSpc>
                <a:spcPct val="80000"/>
              </a:lnSpc>
              <a:buNone/>
              <a:tabLst>
                <a:tab pos="0" algn="l"/>
              </a:tabLst>
            </a:pPr>
            <a:endParaRPr lang="tr-TR" sz="2250" b="1" dirty="0">
              <a:solidFill>
                <a:srgbClr val="FF0000"/>
              </a:solidFill>
            </a:endParaRPr>
          </a:p>
          <a:p>
            <a:pPr marL="457200" indent="-457200" algn="ctr">
              <a:lnSpc>
                <a:spcPct val="80000"/>
              </a:lnSpc>
              <a:buNone/>
              <a:tabLst>
                <a:tab pos="0" algn="l"/>
              </a:tabLst>
            </a:pPr>
            <a:endParaRPr lang="tr-TR" sz="2250" b="1" dirty="0">
              <a:solidFill>
                <a:srgbClr val="FF0000"/>
              </a:solidFill>
            </a:endParaRPr>
          </a:p>
          <a:p>
            <a:pPr marL="457200" indent="-457200" algn="ctr">
              <a:lnSpc>
                <a:spcPct val="80000"/>
              </a:lnSpc>
              <a:buNone/>
              <a:tabLst>
                <a:tab pos="0" algn="l"/>
              </a:tabLst>
            </a:pPr>
            <a:endParaRPr lang="tr-TR" sz="2250" b="1" dirty="0">
              <a:solidFill>
                <a:srgbClr val="FF0000"/>
              </a:solidFill>
            </a:endParaRPr>
          </a:p>
          <a:p>
            <a:pPr marL="457200" indent="-457200" algn="ctr">
              <a:lnSpc>
                <a:spcPct val="80000"/>
              </a:lnSpc>
              <a:buNone/>
              <a:tabLst>
                <a:tab pos="0" algn="l"/>
              </a:tabLst>
            </a:pPr>
            <a:endParaRPr lang="tr-TR" sz="2250" b="1" dirty="0">
              <a:solidFill>
                <a:srgbClr val="FF0000"/>
              </a:solidFill>
            </a:endParaRPr>
          </a:p>
          <a:p>
            <a:pPr marL="457200" indent="-457200">
              <a:lnSpc>
                <a:spcPct val="80000"/>
              </a:lnSpc>
              <a:buNone/>
              <a:tabLst>
                <a:tab pos="0" algn="l"/>
              </a:tabLst>
            </a:pPr>
            <a:endParaRPr lang="tr-TR" sz="1350" b="1" dirty="0">
              <a:solidFill>
                <a:srgbClr val="000099"/>
              </a:solidFill>
            </a:endParaRPr>
          </a:p>
          <a:p>
            <a:pPr marL="534591" lvl="1" indent="-400050">
              <a:lnSpc>
                <a:spcPct val="80000"/>
              </a:lnSpc>
              <a:buNone/>
              <a:tabLst>
                <a:tab pos="0" algn="l"/>
              </a:tabLst>
            </a:pPr>
            <a:endParaRPr lang="tr-TR" b="1" dirty="0">
              <a:solidFill>
                <a:srgbClr val="800080"/>
              </a:solidFill>
            </a:endParaRPr>
          </a:p>
          <a:p>
            <a:pPr>
              <a:buNone/>
            </a:pPr>
            <a:endParaRPr lang="en-US" dirty="0"/>
          </a:p>
        </p:txBody>
      </p:sp>
      <p:graphicFrame>
        <p:nvGraphicFramePr>
          <p:cNvPr id="6" name="Tablo 5">
            <a:extLst>
              <a:ext uri="{FF2B5EF4-FFF2-40B4-BE49-F238E27FC236}">
                <a16:creationId xmlns:a16="http://schemas.microsoft.com/office/drawing/2014/main" id="{0C1D9382-05E1-416D-9D4C-1B12963297A8}"/>
              </a:ext>
            </a:extLst>
          </p:cNvPr>
          <p:cNvGraphicFramePr>
            <a:graphicFrameLocks noGrp="1"/>
          </p:cNvGraphicFramePr>
          <p:nvPr>
            <p:extLst>
              <p:ext uri="{D42A27DB-BD31-4B8C-83A1-F6EECF244321}">
                <p14:modId xmlns:p14="http://schemas.microsoft.com/office/powerpoint/2010/main" val="508430285"/>
              </p:ext>
            </p:extLst>
          </p:nvPr>
        </p:nvGraphicFramePr>
        <p:xfrm>
          <a:off x="251521" y="1340769"/>
          <a:ext cx="8568952" cy="3358097"/>
        </p:xfrm>
        <a:graphic>
          <a:graphicData uri="http://schemas.openxmlformats.org/drawingml/2006/table">
            <a:tbl>
              <a:tblPr/>
              <a:tblGrid>
                <a:gridCol w="5736262">
                  <a:extLst>
                    <a:ext uri="{9D8B030D-6E8A-4147-A177-3AD203B41FA5}">
                      <a16:colId xmlns:a16="http://schemas.microsoft.com/office/drawing/2014/main" val="654597454"/>
                    </a:ext>
                  </a:extLst>
                </a:gridCol>
                <a:gridCol w="1466087">
                  <a:extLst>
                    <a:ext uri="{9D8B030D-6E8A-4147-A177-3AD203B41FA5}">
                      <a16:colId xmlns:a16="http://schemas.microsoft.com/office/drawing/2014/main" val="3270913627"/>
                    </a:ext>
                  </a:extLst>
                </a:gridCol>
                <a:gridCol w="1366603">
                  <a:extLst>
                    <a:ext uri="{9D8B030D-6E8A-4147-A177-3AD203B41FA5}">
                      <a16:colId xmlns:a16="http://schemas.microsoft.com/office/drawing/2014/main" val="3530410801"/>
                    </a:ext>
                  </a:extLst>
                </a:gridCol>
              </a:tblGrid>
              <a:tr h="862545">
                <a:tc>
                  <a:txBody>
                    <a:bodyPr/>
                    <a:lstStyle/>
                    <a:p>
                      <a:pPr algn="l" fontAlgn="ctr"/>
                      <a:r>
                        <a:rPr lang="tr-TR" sz="2000" b="1" i="0" u="none" strike="noStrike" dirty="0">
                          <a:solidFill>
                            <a:srgbClr val="FF0000"/>
                          </a:solidFill>
                          <a:effectLst/>
                          <a:latin typeface="Calibri" panose="020F0502020204030204" pitchFamily="34" charset="0"/>
                        </a:rPr>
                        <a:t>MERKEZİ SINAVLA ÖĞRENCİ ALAN OKUL TÜRLERİ</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1" i="0" u="none" strike="noStrike">
                          <a:solidFill>
                            <a:srgbClr val="FF0000"/>
                          </a:solidFill>
                          <a:effectLst/>
                          <a:latin typeface="Calibri" panose="020F0502020204030204" pitchFamily="34" charset="0"/>
                        </a:rPr>
                        <a:t>KONTENJAN</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1" i="0" u="none" strike="noStrike" dirty="0">
                          <a:solidFill>
                            <a:srgbClr val="FF0000"/>
                          </a:solidFill>
                          <a:effectLst/>
                          <a:latin typeface="Calibri" panose="020F0502020204030204" pitchFamily="34" charset="0"/>
                        </a:rPr>
                        <a:t>YERLEŞME </a:t>
                      </a:r>
                      <a:br>
                        <a:rPr lang="tr-TR" sz="2000" b="1" i="0" u="none" strike="noStrike" dirty="0">
                          <a:solidFill>
                            <a:srgbClr val="FF0000"/>
                          </a:solidFill>
                          <a:effectLst/>
                          <a:latin typeface="Calibri" panose="020F0502020204030204" pitchFamily="34" charset="0"/>
                        </a:rPr>
                      </a:br>
                      <a:r>
                        <a:rPr lang="tr-TR" sz="2000" b="1" i="0" u="none" strike="noStrike" dirty="0">
                          <a:solidFill>
                            <a:srgbClr val="FF0000"/>
                          </a:solidFill>
                          <a:effectLst/>
                          <a:latin typeface="Calibri" panose="020F0502020204030204" pitchFamily="34" charset="0"/>
                        </a:rPr>
                        <a:t>ORANI</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6083580"/>
                  </a:ext>
                </a:extLst>
              </a:tr>
              <a:tr h="305471">
                <a:tc>
                  <a:txBody>
                    <a:bodyPr/>
                    <a:lstStyle/>
                    <a:p>
                      <a:pPr algn="l" fontAlgn="ctr"/>
                      <a:r>
                        <a:rPr lang="tr-TR" sz="1800" b="0" i="0" u="none" strike="noStrike" dirty="0">
                          <a:solidFill>
                            <a:srgbClr val="002060"/>
                          </a:solidFill>
                          <a:effectLst/>
                          <a:latin typeface="Biome" panose="020B0503030204020804" pitchFamily="34" charset="0"/>
                          <a:cs typeface="Biome" panose="020B0503030204020804" pitchFamily="34" charset="0"/>
                        </a:rPr>
                        <a:t>SINAVA GİREN ÖĞRENCİ SAYISI</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1.029.555</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tr-TR"/>
                    </a:p>
                  </a:txBody>
                  <a:tcPr/>
                </a:tc>
                <a:extLst>
                  <a:ext uri="{0D108BD9-81ED-4DB2-BD59-A6C34878D82A}">
                    <a16:rowId xmlns:a16="http://schemas.microsoft.com/office/drawing/2014/main" val="2137367250"/>
                  </a:ext>
                </a:extLst>
              </a:tr>
              <a:tr h="305471">
                <a:tc>
                  <a:txBody>
                    <a:bodyPr/>
                    <a:lstStyle/>
                    <a:p>
                      <a:pPr algn="l" fontAlgn="ctr"/>
                      <a:r>
                        <a:rPr lang="tr-TR" sz="1800" b="0" i="0" u="none" strike="noStrike" dirty="0">
                          <a:solidFill>
                            <a:srgbClr val="002060"/>
                          </a:solidFill>
                          <a:effectLst/>
                          <a:latin typeface="Biome" panose="020B0503030204020804" pitchFamily="34" charset="0"/>
                          <a:cs typeface="Biome" panose="020B0503030204020804" pitchFamily="34" charset="0"/>
                        </a:rPr>
                        <a:t>ANADOLU LİSELERİ</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42.460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4,12%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4619637"/>
                  </a:ext>
                </a:extLst>
              </a:tr>
              <a:tr h="305471">
                <a:tc>
                  <a:txBody>
                    <a:bodyPr/>
                    <a:lstStyle/>
                    <a:p>
                      <a:pPr algn="l" fontAlgn="ctr"/>
                      <a:r>
                        <a:rPr lang="tr-TR" sz="1800" b="0" i="0" u="none" strike="noStrike" dirty="0">
                          <a:solidFill>
                            <a:srgbClr val="002060"/>
                          </a:solidFill>
                          <a:effectLst/>
                          <a:latin typeface="Biome" panose="020B0503030204020804" pitchFamily="34" charset="0"/>
                          <a:cs typeface="Biome" panose="020B0503030204020804" pitchFamily="34" charset="0"/>
                        </a:rPr>
                        <a:t>FEN LİSELERİ</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34.590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3,36%</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5566896"/>
                  </a:ext>
                </a:extLst>
              </a:tr>
              <a:tr h="305471">
                <a:tc>
                  <a:txBody>
                    <a:bodyPr/>
                    <a:lstStyle/>
                    <a:p>
                      <a:pPr algn="l" fontAlgn="ctr"/>
                      <a:r>
                        <a:rPr lang="tr-TR" sz="1800" b="0" i="0" u="none" strike="noStrike" dirty="0">
                          <a:solidFill>
                            <a:srgbClr val="002060"/>
                          </a:solidFill>
                          <a:effectLst/>
                          <a:latin typeface="Biome" panose="020B0503030204020804" pitchFamily="34" charset="0"/>
                          <a:cs typeface="Biome" panose="020B0503030204020804" pitchFamily="34" charset="0"/>
                        </a:rPr>
                        <a:t>SOSYAL BİLİMLER LİSELERİ</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9.420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0,91%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7898283"/>
                  </a:ext>
                </a:extLst>
              </a:tr>
              <a:tr h="305471">
                <a:tc>
                  <a:txBody>
                    <a:bodyPr/>
                    <a:lstStyle/>
                    <a:p>
                      <a:pPr algn="l" fontAlgn="ctr"/>
                      <a:r>
                        <a:rPr lang="tr-TR" sz="1800" b="0" i="0" u="none" strike="noStrike" dirty="0">
                          <a:solidFill>
                            <a:srgbClr val="002060"/>
                          </a:solidFill>
                          <a:effectLst/>
                          <a:latin typeface="Biome" panose="020B0503030204020804" pitchFamily="34" charset="0"/>
                          <a:cs typeface="Biome" panose="020B0503030204020804" pitchFamily="34" charset="0"/>
                        </a:rPr>
                        <a:t>MESLEKİ TEKNİK AND. LİSELERİ</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24.360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a:solidFill>
                            <a:srgbClr val="002060"/>
                          </a:solidFill>
                          <a:effectLst/>
                          <a:latin typeface="Biome" panose="020B0503030204020804" pitchFamily="34" charset="0"/>
                          <a:cs typeface="Biome" panose="020B0503030204020804" pitchFamily="34" charset="0"/>
                        </a:rPr>
                        <a:t>2,37%</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8778971"/>
                  </a:ext>
                </a:extLst>
              </a:tr>
              <a:tr h="305471">
                <a:tc>
                  <a:txBody>
                    <a:bodyPr/>
                    <a:lstStyle/>
                    <a:p>
                      <a:pPr algn="l" fontAlgn="ctr"/>
                      <a:r>
                        <a:rPr lang="tr-TR" sz="1800" b="0" i="0" u="none" strike="noStrike" dirty="0">
                          <a:solidFill>
                            <a:srgbClr val="002060"/>
                          </a:solidFill>
                          <a:effectLst/>
                          <a:latin typeface="Biome" panose="020B0503030204020804" pitchFamily="34" charset="0"/>
                          <a:cs typeface="Biome" panose="020B0503030204020804" pitchFamily="34" charset="0"/>
                        </a:rPr>
                        <a:t>ANADOLU İMAM HATİP LİSELERİ</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dirty="0">
                          <a:solidFill>
                            <a:srgbClr val="002060"/>
                          </a:solidFill>
                          <a:effectLst/>
                          <a:latin typeface="Biome" panose="020B0503030204020804" pitchFamily="34" charset="0"/>
                          <a:cs typeface="Biome" panose="020B0503030204020804" pitchFamily="34" charset="0"/>
                        </a:rPr>
                        <a:t>28.770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dirty="0">
                          <a:solidFill>
                            <a:srgbClr val="002060"/>
                          </a:solidFill>
                          <a:effectLst/>
                          <a:latin typeface="Biome" panose="020B0503030204020804" pitchFamily="34" charset="0"/>
                          <a:cs typeface="Biome" panose="020B0503030204020804" pitchFamily="34" charset="0"/>
                        </a:rPr>
                        <a:t>2,80%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23676891"/>
                  </a:ext>
                </a:extLst>
              </a:tr>
              <a:tr h="305471">
                <a:tc>
                  <a:txBody>
                    <a:bodyPr/>
                    <a:lstStyle/>
                    <a:p>
                      <a:pPr algn="l" fontAlgn="ctr"/>
                      <a:r>
                        <a:rPr lang="tr-TR" sz="1800" b="0" i="0" u="none" strike="noStrike" dirty="0">
                          <a:solidFill>
                            <a:srgbClr val="002060"/>
                          </a:solidFill>
                          <a:effectLst/>
                          <a:latin typeface="Biome" panose="020B0503030204020804" pitchFamily="34" charset="0"/>
                          <a:cs typeface="Biome" panose="020B0503030204020804" pitchFamily="34" charset="0"/>
                        </a:rPr>
                        <a:t>ÖZEL YABANCI OKULLAR</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dirty="0">
                          <a:solidFill>
                            <a:srgbClr val="002060"/>
                          </a:solidFill>
                          <a:effectLst/>
                          <a:latin typeface="Biome" panose="020B0503030204020804" pitchFamily="34" charset="0"/>
                          <a:cs typeface="Biome" panose="020B0503030204020804" pitchFamily="34" charset="0"/>
                        </a:rPr>
                        <a:t>2.023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dirty="0">
                          <a:solidFill>
                            <a:srgbClr val="002060"/>
                          </a:solidFill>
                          <a:effectLst/>
                          <a:latin typeface="Biome" panose="020B0503030204020804" pitchFamily="34" charset="0"/>
                          <a:cs typeface="Biome" panose="020B0503030204020804" pitchFamily="34" charset="0"/>
                        </a:rPr>
                        <a:t>0,19%</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6481486"/>
                  </a:ext>
                </a:extLst>
              </a:tr>
              <a:tr h="311526">
                <a:tc>
                  <a:txBody>
                    <a:bodyPr/>
                    <a:lstStyle/>
                    <a:p>
                      <a:pPr algn="l" fontAlgn="ctr"/>
                      <a:r>
                        <a:rPr lang="tr-TR" sz="1800" b="0" i="0" u="none" strike="noStrike" dirty="0">
                          <a:solidFill>
                            <a:srgbClr val="002060"/>
                          </a:solidFill>
                          <a:effectLst/>
                          <a:latin typeface="Biome" panose="020B0503030204020804" pitchFamily="34" charset="0"/>
                          <a:cs typeface="Biome" panose="020B0503030204020804" pitchFamily="34" charset="0"/>
                        </a:rPr>
                        <a:t>DEVLET LİSELERİ TOPLAMI</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dirty="0">
                          <a:solidFill>
                            <a:srgbClr val="002060"/>
                          </a:solidFill>
                          <a:effectLst/>
                          <a:latin typeface="Biome" panose="020B0503030204020804" pitchFamily="34" charset="0"/>
                          <a:cs typeface="Biome" panose="020B0503030204020804" pitchFamily="34" charset="0"/>
                        </a:rPr>
                        <a:t>139,600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tr-TR" sz="2000" b="0" i="0" u="none" strike="noStrike" dirty="0">
                          <a:solidFill>
                            <a:srgbClr val="002060"/>
                          </a:solidFill>
                          <a:effectLst/>
                          <a:latin typeface="Biome" panose="020B0503030204020804" pitchFamily="34" charset="0"/>
                          <a:cs typeface="Biome" panose="020B0503030204020804" pitchFamily="34" charset="0"/>
                        </a:rPr>
                        <a:t>13,56%</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6587867"/>
                  </a:ext>
                </a:extLst>
              </a:tr>
            </a:tbl>
          </a:graphicData>
        </a:graphic>
      </p:graphicFrame>
      <p:sp>
        <p:nvSpPr>
          <p:cNvPr id="4" name="Dikdörtgen 3">
            <a:extLst>
              <a:ext uri="{FF2B5EF4-FFF2-40B4-BE49-F238E27FC236}">
                <a16:creationId xmlns:a16="http://schemas.microsoft.com/office/drawing/2014/main" id="{04E92FA5-C93A-44F9-BD3E-409E24F5CDAC}"/>
              </a:ext>
            </a:extLst>
          </p:cNvPr>
          <p:cNvSpPr/>
          <p:nvPr/>
        </p:nvSpPr>
        <p:spPr>
          <a:xfrm>
            <a:off x="755576" y="5099240"/>
            <a:ext cx="7918102" cy="923330"/>
          </a:xfrm>
          <a:prstGeom prst="rect">
            <a:avLst/>
          </a:prstGeom>
        </p:spPr>
        <p:txBody>
          <a:bodyPr wrap="square">
            <a:spAutoFit/>
          </a:bodyPr>
          <a:lstStyle/>
          <a:p>
            <a:pPr algn="ctr"/>
            <a:r>
              <a:rPr lang="tr-TR" dirty="0">
                <a:solidFill>
                  <a:srgbClr val="FF0000"/>
                </a:solidFill>
              </a:rPr>
              <a:t>Türkiye’de 8.sınıf öğrencilerinin ancak %10-13’ü sınavla alan liselere yerleşmekte, %87’si ise ya özel okullara ya da adrese dayalı sistemle devlet okullarına yerleşmektedir.</a:t>
            </a:r>
          </a:p>
        </p:txBody>
      </p:sp>
    </p:spTree>
    <p:extLst>
      <p:ext uri="{BB962C8B-B14F-4D97-AF65-F5344CB8AC3E}">
        <p14:creationId xmlns:p14="http://schemas.microsoft.com/office/powerpoint/2010/main" val="3762152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64278982"/>
              </p:ext>
            </p:extLst>
          </p:nvPr>
        </p:nvGraphicFramePr>
        <p:xfrm>
          <a:off x="1600200" y="304800"/>
          <a:ext cx="6096000" cy="6096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609600">
                <a:tc>
                  <a:txBody>
                    <a:bodyPr/>
                    <a:lstStyle/>
                    <a:p>
                      <a:pPr algn="ctr"/>
                      <a:r>
                        <a:rPr lang="tr-TR" sz="2400" dirty="0"/>
                        <a:t>MERKEZİ YERLEŞTİRME </a:t>
                      </a:r>
                    </a:p>
                  </a:txBody>
                  <a:tcPr/>
                </a:tc>
                <a:extLst>
                  <a:ext uri="{0D108BD9-81ED-4DB2-BD59-A6C34878D82A}">
                    <a16:rowId xmlns:a16="http://schemas.microsoft.com/office/drawing/2014/main" val="1000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81636503"/>
              </p:ext>
            </p:extLst>
          </p:nvPr>
        </p:nvGraphicFramePr>
        <p:xfrm>
          <a:off x="1219200" y="1447800"/>
          <a:ext cx="6705600" cy="2057400"/>
        </p:xfrm>
        <a:graphic>
          <a:graphicData uri="http://schemas.openxmlformats.org/drawingml/2006/table">
            <a:tbl>
              <a:tblPr firstRow="1" bandRow="1">
                <a:tableStyleId>{5C22544A-7EE6-4342-B048-85BDC9FD1C3A}</a:tableStyleId>
              </a:tblPr>
              <a:tblGrid>
                <a:gridCol w="6705600">
                  <a:extLst>
                    <a:ext uri="{9D8B030D-6E8A-4147-A177-3AD203B41FA5}">
                      <a16:colId xmlns:a16="http://schemas.microsoft.com/office/drawing/2014/main" val="20000"/>
                    </a:ext>
                  </a:extLst>
                </a:gridCol>
              </a:tblGrid>
              <a:tr h="2057400">
                <a:tc>
                  <a:txBody>
                    <a:bodyPr/>
                    <a:lstStyle/>
                    <a:p>
                      <a:pPr algn="ctr" defTabSz="685800"/>
                      <a:r>
                        <a:rPr lang="tr-TR" sz="2400" b="1" dirty="0">
                          <a:solidFill>
                            <a:schemeClr val="tx1"/>
                          </a:solidFill>
                          <a:latin typeface="+mn-lt"/>
                        </a:rPr>
                        <a:t>Merkezi Sınav ile öğrenci alan okulların;</a:t>
                      </a:r>
                    </a:p>
                    <a:p>
                      <a:pPr algn="ctr" defTabSz="685800"/>
                      <a:r>
                        <a:rPr lang="tr-TR" sz="2400" b="1" dirty="0">
                          <a:solidFill>
                            <a:schemeClr val="tx1"/>
                          </a:solidFill>
                          <a:latin typeface="+mn-lt"/>
                        </a:rPr>
                        <a:t>belirlenen kontenjanlarına </a:t>
                      </a:r>
                      <a:r>
                        <a:rPr lang="tr-TR" sz="2400" b="1" i="1" u="sng" dirty="0">
                          <a:solidFill>
                            <a:schemeClr val="tx1"/>
                          </a:solidFill>
                          <a:latin typeface="+mn-lt"/>
                        </a:rPr>
                        <a:t>puan üstünlüğüne </a:t>
                      </a:r>
                      <a:r>
                        <a:rPr lang="tr-TR" sz="2400" b="1" dirty="0">
                          <a:solidFill>
                            <a:schemeClr val="tx1"/>
                          </a:solidFill>
                          <a:latin typeface="+mn-lt"/>
                        </a:rPr>
                        <a:t>ve </a:t>
                      </a:r>
                      <a:r>
                        <a:rPr lang="tr-TR" sz="2400" b="1" i="1" u="sng" dirty="0">
                          <a:solidFill>
                            <a:schemeClr val="tx1"/>
                          </a:solidFill>
                          <a:latin typeface="+mn-lt"/>
                        </a:rPr>
                        <a:t>öğrencinin tercihleri doğrultusunda </a:t>
                      </a:r>
                      <a:r>
                        <a:rPr lang="tr-TR" sz="2400" b="1" dirty="0">
                          <a:solidFill>
                            <a:schemeClr val="tx1"/>
                          </a:solidFill>
                          <a:latin typeface="+mn-lt"/>
                        </a:rPr>
                        <a:t>yapılan yerleştirmedir.</a:t>
                      </a:r>
                    </a:p>
                    <a:p>
                      <a:endParaRPr lang="tr-TR" sz="24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859289424"/>
              </p:ext>
            </p:extLst>
          </p:nvPr>
        </p:nvGraphicFramePr>
        <p:xfrm>
          <a:off x="1371600" y="3810000"/>
          <a:ext cx="6324600" cy="1828800"/>
        </p:xfrm>
        <a:graphic>
          <a:graphicData uri="http://schemas.openxmlformats.org/drawingml/2006/table">
            <a:tbl>
              <a:tblPr firstRow="1" bandRow="1">
                <a:tableStyleId>{5C22544A-7EE6-4342-B048-85BDC9FD1C3A}</a:tableStyleId>
              </a:tblPr>
              <a:tblGrid>
                <a:gridCol w="6324600">
                  <a:extLst>
                    <a:ext uri="{9D8B030D-6E8A-4147-A177-3AD203B41FA5}">
                      <a16:colId xmlns:a16="http://schemas.microsoft.com/office/drawing/2014/main" val="20000"/>
                    </a:ext>
                  </a:extLst>
                </a:gridCol>
              </a:tblGrid>
              <a:tr h="182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dirty="0">
                          <a:solidFill>
                            <a:srgbClr val="002060"/>
                          </a:solidFill>
                        </a:rPr>
                        <a:t>Fen Liselerine, Anadolu</a:t>
                      </a:r>
                      <a:r>
                        <a:rPr lang="tr-TR" sz="2000" baseline="0" dirty="0">
                          <a:solidFill>
                            <a:srgbClr val="002060"/>
                          </a:solidFill>
                        </a:rPr>
                        <a:t> Liselerine, </a:t>
                      </a:r>
                      <a:r>
                        <a:rPr lang="tr-TR" sz="2000" dirty="0">
                          <a:solidFill>
                            <a:srgbClr val="002060"/>
                          </a:solidFill>
                        </a:rPr>
                        <a:t>Sosyal Bilimler Liselerine, Mesleki ve Teknik Anadolu Liselerinin Anadolu Teknik Programlarına ve Anadolu İmam Hatip liselerine yerleştirme yapılır.</a:t>
                      </a:r>
                    </a:p>
                    <a:p>
                      <a:endParaRPr lang="tr-TR" sz="2000" dirty="0"/>
                    </a:p>
                  </a:txBody>
                  <a:tcPr>
                    <a:solidFill>
                      <a:schemeClr val="tx2">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83221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2046</Words>
  <Application>Microsoft Office PowerPoint</Application>
  <PresentationFormat>Ekran Gösterisi (4:3)</PresentationFormat>
  <Paragraphs>518</Paragraphs>
  <Slides>20</Slides>
  <Notes>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Biome</vt:lpstr>
      <vt:lpstr>Calibri</vt:lpstr>
      <vt:lpstr>Office Theme</vt:lpstr>
      <vt:lpstr>ORTAÖĞRETİM KURUMLARI İÇİN LİSELERE GEÇİŞ VE MERKEZİ SINAV SİSTEMİ (LGS)  VE LİSE TÜRLERİ SUNUMU</vt:lpstr>
      <vt:lpstr>PowerPoint Sunusu</vt:lpstr>
      <vt:lpstr>LİSELERE ÖĞRENCİ YERLEŞTİRMEK İÇİN</vt:lpstr>
      <vt:lpstr>PowerPoint Sunusu</vt:lpstr>
      <vt:lpstr>PowerPoint Sunusu</vt:lpstr>
      <vt:lpstr>PowerPoint Sunusu</vt:lpstr>
      <vt:lpstr>2019 - LGS  BAŞVURU DURUMU</vt:lpstr>
      <vt:lpstr>KONTENJAN-YERLEŞEN ORANLARI</vt:lpstr>
      <vt:lpstr>PowerPoint Sunusu</vt:lpstr>
      <vt:lpstr>PowerPoint Sunusu</vt:lpstr>
      <vt:lpstr>YÜZDELİK DİLİM KAVRAMI</vt:lpstr>
      <vt:lpstr>İSTANBUL’UN EN İYİ DEVLET LİSELERİNİN YÜZDELİK DİLİMLERİ VE TABAN PUANLARINA BAKALIM</vt:lpstr>
      <vt:lpstr>PowerPoint Sunusu</vt:lpstr>
      <vt:lpstr>   İSTANBUL’DAKİ  FEN  LİSELERİNİN   2019 TABAN PUANLARI  </vt:lpstr>
      <vt:lpstr>PowerPoint Sunusu</vt:lpstr>
      <vt:lpstr>   İSTANBUL’DAKİ  ANADOLU İMAM HATİP  LİSELERİNİN   2020 TABAN PUANLARI (ANADOLU YAKASI)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Kerime</dc:creator>
  <cp:lastModifiedBy>Kerime Kacar</cp:lastModifiedBy>
  <cp:revision>17</cp:revision>
  <dcterms:created xsi:type="dcterms:W3CDTF">2006-08-16T00:00:00Z</dcterms:created>
  <dcterms:modified xsi:type="dcterms:W3CDTF">2021-04-27T07:40:53Z</dcterms:modified>
</cp:coreProperties>
</file>