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7" r:id="rId5"/>
    <p:sldId id="286" r:id="rId6"/>
    <p:sldId id="257" r:id="rId7"/>
    <p:sldId id="258" r:id="rId8"/>
    <p:sldId id="259" r:id="rId9"/>
    <p:sldId id="260" r:id="rId10"/>
    <p:sldId id="276" r:id="rId11"/>
    <p:sldId id="261" r:id="rId12"/>
    <p:sldId id="263" r:id="rId13"/>
    <p:sldId id="265" r:id="rId14"/>
    <p:sldId id="272" r:id="rId15"/>
    <p:sldId id="273" r:id="rId16"/>
    <p:sldId id="266" r:id="rId17"/>
    <p:sldId id="267" r:id="rId18"/>
    <p:sldId id="279" r:id="rId19"/>
    <p:sldId id="280" r:id="rId20"/>
    <p:sldId id="281" r:id="rId21"/>
    <p:sldId id="282" r:id="rId22"/>
    <p:sldId id="268" r:id="rId23"/>
    <p:sldId id="274" r:id="rId24"/>
    <p:sldId id="270" r:id="rId25"/>
    <p:sldId id="27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61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15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9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8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52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32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9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14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4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4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2C45-0F8B-4234-920B-B119936FE19B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A5BF-1C90-45B0-9992-3370D2D5F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5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sorubak.com/teogrobot/mektep/10512/pendik-mesleki-ve-teknik-anadolu-lises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yeml.meb.k12.t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uhkusculumtal.meb.k12.tr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hhy.meb.k12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ezarfenmtal.meb.k12.tr/" TargetMode="External"/><Relationship Id="rId2" Type="http://schemas.openxmlformats.org/officeDocument/2006/relationships/hyperlink" Target="https://www.sorubak.com/teogrobot/mektep/12440/hezarfen-mesleki-ve-teknik-anadolu-lise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halilkayagedikmtal.meb.k12.t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eriduntuermtal.meb.k12.t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rkeml.meb.k12.tr/" TargetMode="External"/><Relationship Id="rId2" Type="http://schemas.openxmlformats.org/officeDocument/2006/relationships/hyperlink" Target="https://www.sorubak.com/teogrobot/mektep/10094/dr-nurettin-erk-perihan-erk-mesleki-ve-teknik-anadolu-lise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sorubak.com/teogrobot/mektep/10515/rauf-denktas-cok-programli-anadolu-lise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ndikraufdenktascpal.meb.k12.t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sorubak.com/teogrobot/mektep/10092/atasehir-ibrahim-muteferrika-mesleki-ve-teknik-anadolu-lis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elekaknil.meb.k12.tr/" TargetMode="External"/><Relationship Id="rId2" Type="http://schemas.openxmlformats.org/officeDocument/2006/relationships/hyperlink" Target="https://www.sorubak.com/teogrobot/mektep/10507/melek-aknil-cok-programli-anadolu-lise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semtal.meb.k12.t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zeynepkamilmtal.meb.k12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ntercihler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mtal.itu.edu.tr/" TargetMode="External"/><Relationship Id="rId2" Type="http://schemas.openxmlformats.org/officeDocument/2006/relationships/hyperlink" Target="https://www.sorubak.com/teogrobot/mektep/13131/istanbul-teknik-universitesi-mesleki-ve-teknik-anadolu-li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ssaliskan.meb.k12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sehitburakcanturkmtal.meb.k12.t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kartaleml.meb.k12.t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atalarmtal.meb.k12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772400" cy="388843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LGS </a:t>
            </a:r>
            <a:r>
              <a:rPr lang="tr-TR" b="1" dirty="0"/>
              <a:t>PUANI </a:t>
            </a:r>
            <a:r>
              <a:rPr lang="tr-TR" b="1" dirty="0" smtClean="0"/>
              <a:t>İLE </a:t>
            </a:r>
            <a:r>
              <a:rPr lang="tr-TR" b="1" dirty="0"/>
              <a:t>ALAN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MESLEKİ VE TEKNİK ANADOLU LİSELERİ</a:t>
            </a:r>
            <a:br>
              <a:rPr lang="tr-TR" b="1" dirty="0" smtClean="0"/>
            </a:br>
            <a:r>
              <a:rPr lang="tr-TR" b="1" dirty="0" smtClean="0"/>
              <a:t>(ANADOLU YAKASI)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2000" i="1" dirty="0" smtClean="0"/>
              <a:t>KARTAL MEV ORTAOKULU</a:t>
            </a:r>
            <a:br>
              <a:rPr lang="tr-TR" sz="2000" i="1" dirty="0" smtClean="0"/>
            </a:br>
            <a:r>
              <a:rPr lang="tr-TR" sz="2000" i="1" dirty="0" smtClean="0"/>
              <a:t>REHBERLİK SERVİSİ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>
                <a:latin typeface="Times New Roman" pitchFamily="18" charset="0"/>
                <a:cs typeface="Times New Roman" pitchFamily="18" charset="0"/>
              </a:rPr>
            </a:br>
            <a:endParaRPr lang="tr-TR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4087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Pendik Mesleki ve Teknik Anadolu Lisesi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5472608" cy="471338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dirty="0"/>
              <a:t> Endüstriyel Otomasyon Teknolojileri </a:t>
            </a:r>
            <a:r>
              <a:rPr lang="tr-TR" dirty="0" smtClean="0"/>
              <a:t>Alanı </a:t>
            </a:r>
            <a:r>
              <a:rPr lang="tr-TR" u="sng" dirty="0" smtClean="0"/>
              <a:t>(%17-37 lik dilimden öğrenci </a:t>
            </a:r>
            <a:r>
              <a:rPr lang="tr-TR" u="sng" dirty="0" smtClean="0"/>
              <a:t>alıyor. 300 lü puanlarla alıyor)</a:t>
            </a:r>
            <a:endParaRPr lang="tr-TR" u="sng" dirty="0" smtClean="0"/>
          </a:p>
          <a:p>
            <a:endParaRPr lang="tr-TR" dirty="0"/>
          </a:p>
          <a:p>
            <a:r>
              <a:rPr lang="tr-TR" dirty="0"/>
              <a:t>http://</a:t>
            </a:r>
            <a:r>
              <a:rPr lang="tr-TR" dirty="0" smtClean="0"/>
              <a:t>pendikmtal.meb.k12.tr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59" y="1844824"/>
            <a:ext cx="3291840" cy="46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4906888" cy="4176464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Biyomedikal Cihaz Teknolojileri Alanı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3200" dirty="0" smtClean="0"/>
              <a:t>Kimya </a:t>
            </a:r>
            <a:r>
              <a:rPr lang="tr-TR" sz="3200" dirty="0"/>
              <a:t>Teknolojisi </a:t>
            </a:r>
            <a:r>
              <a:rPr lang="tr-TR" sz="3200" dirty="0" smtClean="0"/>
              <a:t>Alanı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solidFill>
                  <a:srgbClr val="FF0000"/>
                </a:solidFill>
              </a:rPr>
              <a:t>%18-32,24 lük dilimde öğrenci </a:t>
            </a:r>
            <a:r>
              <a:rPr lang="tr-TR" sz="3200" dirty="0" smtClean="0">
                <a:solidFill>
                  <a:srgbClr val="FF0000"/>
                </a:solidFill>
              </a:rPr>
              <a:t>alıyor. 280-300 lü puanlarla alıyor</a:t>
            </a: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hlinkClick r:id="rId2"/>
              </a:rPr>
              <a:t>http</a:t>
            </a:r>
            <a:r>
              <a:rPr lang="tr-TR" sz="3200" dirty="0">
                <a:hlinkClick r:id="rId2"/>
              </a:rPr>
              <a:t>://yeml.meb.k12.tr/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952328" cy="2232248"/>
          </a:xfrm>
        </p:spPr>
      </p:pic>
      <p:sp>
        <p:nvSpPr>
          <p:cNvPr id="3" name="Dikdörtgen 2"/>
          <p:cNvSpPr/>
          <p:nvPr/>
        </p:nvSpPr>
        <p:spPr>
          <a:xfrm>
            <a:off x="899592" y="420817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Yakacık</a:t>
            </a:r>
            <a:r>
              <a:rPr lang="tr-TR" sz="4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Mesleki ve Teknik Anadolu Lisesi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77300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1916832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Nuh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Kuşçulu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Mesleki Ve Teknik </a:t>
            </a:r>
            <a:br>
              <a:rPr lang="tr-T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Anadolu Lisesi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2993503" cy="3960440"/>
          </a:xfrm>
        </p:spPr>
      </p:pic>
      <p:sp>
        <p:nvSpPr>
          <p:cNvPr id="6" name="Dikdörtgen 5"/>
          <p:cNvSpPr/>
          <p:nvPr/>
        </p:nvSpPr>
        <p:spPr>
          <a:xfrm>
            <a:off x="467544" y="1844824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Okul  Türkiye’nin ilk cam meslek lisesi olup, bünyesinde </a:t>
            </a:r>
          </a:p>
          <a:p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Seramik ve Cam Teknolojisi Alanı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bulunmaktadır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(200 lü puanlarla öğrenci alıyor)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  <a:hlinkClick r:id="rId3"/>
              </a:rPr>
              <a:t>http://nuhkusculumtal.meb.k12.tr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Velibaba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Mahallesi Mehmet Akif Ersoy Caddesi No:3 PENDİK / İSTANBUL</a:t>
            </a:r>
          </a:p>
        </p:txBody>
      </p:sp>
    </p:spTree>
    <p:extLst>
      <p:ext uri="{BB962C8B-B14F-4D97-AF65-F5344CB8AC3E}">
        <p14:creationId xmlns:p14="http://schemas.microsoft.com/office/powerpoint/2010/main" val="163132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Handan Hayrettin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Yelkikanat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MTAL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Bilişim Teknolojileri </a:t>
            </a:r>
            <a:r>
              <a:rPr lang="tr-TR" dirty="0" smtClean="0"/>
              <a:t>Alanı </a:t>
            </a:r>
          </a:p>
          <a:p>
            <a:r>
              <a:rPr lang="tr-TR" dirty="0"/>
              <a:t>Elektrik-Elektronik Teknolojisi </a:t>
            </a:r>
            <a:r>
              <a:rPr lang="tr-TR" dirty="0" smtClean="0"/>
              <a:t>Alanı </a:t>
            </a:r>
            <a:r>
              <a:rPr lang="tr-TR" dirty="0" smtClean="0">
                <a:solidFill>
                  <a:srgbClr val="FF0000"/>
                </a:solidFill>
              </a:rPr>
              <a:t>(%8,64-15,25 lik dilimden öğrenci </a:t>
            </a:r>
            <a:r>
              <a:rPr lang="tr-TR" dirty="0" smtClean="0">
                <a:solidFill>
                  <a:srgbClr val="FF0000"/>
                </a:solidFill>
              </a:rPr>
              <a:t>alıyor-340 ve üstü puanlarla öğrenci alıyor)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hhy.meb.k12.tr</a:t>
            </a:r>
            <a:r>
              <a:rPr lang="tr-TR" dirty="0" smtClean="0"/>
              <a:t> </a:t>
            </a:r>
          </a:p>
          <a:p>
            <a:r>
              <a:rPr lang="tr-TR" dirty="0" smtClean="0"/>
              <a:t>Girne </a:t>
            </a:r>
            <a:r>
              <a:rPr lang="tr-TR" dirty="0"/>
              <a:t>Mah. Dörtler Sokak Bina No 36 / 1 Maltepe / İSTANBUL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600400" cy="32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hlinkClick r:id="rId2"/>
              </a:rPr>
              <a:t> 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  <a:hlinkClick r:id="rId2"/>
              </a:rPr>
              <a:t>Hezarfen</a:t>
            </a:r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 Mesleki ve Teknik Anadolu Lisesi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Sivil Havacılık </a:t>
            </a:r>
            <a:r>
              <a:rPr lang="tr-TR" dirty="0" smtClean="0"/>
              <a:t>Alanı</a:t>
            </a:r>
            <a:r>
              <a:rPr lang="tr-TR" dirty="0">
                <a:hlinkClick r:id="rId3"/>
              </a:rPr>
              <a:t> </a:t>
            </a:r>
            <a:r>
              <a:rPr lang="tr-TR" dirty="0" smtClean="0">
                <a:hlinkClick r:id="rId3"/>
              </a:rPr>
              <a:t>http</a:t>
            </a:r>
            <a:r>
              <a:rPr lang="tr-TR" dirty="0">
                <a:hlinkClick r:id="rId3"/>
              </a:rPr>
              <a:t>://hezarfenmtal.meb.k12.tr</a:t>
            </a:r>
            <a:r>
              <a:rPr lang="tr-TR" dirty="0" smtClean="0">
                <a:hlinkClick r:id="rId3"/>
              </a:rPr>
              <a:t>/</a:t>
            </a:r>
            <a:r>
              <a:rPr lang="tr-TR" dirty="0"/>
              <a:t> </a:t>
            </a:r>
            <a:r>
              <a:rPr lang="tr-TR" dirty="0" smtClean="0"/>
              <a:t> </a:t>
            </a:r>
          </a:p>
          <a:p>
            <a:r>
              <a:rPr lang="tr-TR" dirty="0" smtClean="0"/>
              <a:t>Yenişehir Mah Ankara Cad No411/1 Harmandere Kurtköy/ Pendik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%10-22 dilimden öğrenci alıyor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 smtClean="0">
                <a:solidFill>
                  <a:srgbClr val="FF0000"/>
                </a:solidFill>
              </a:rPr>
              <a:t>300 lü puanlarla öğrenci alıyor.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724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Piri Reis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Mtal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68761"/>
            <a:ext cx="6228184" cy="36004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Gemi Yapımı Alanı </a:t>
            </a:r>
            <a:r>
              <a:rPr lang="tr-TR" dirty="0" smtClean="0">
                <a:solidFill>
                  <a:srgbClr val="FF0000"/>
                </a:solidFill>
              </a:rPr>
              <a:t>(%11-21 dilimden öğrenci </a:t>
            </a:r>
            <a:r>
              <a:rPr lang="tr-TR" dirty="0" smtClean="0">
                <a:solidFill>
                  <a:srgbClr val="FF0000"/>
                </a:solidFill>
              </a:rPr>
              <a:t>alıyor. 340 ve üzeri puanla öğrenci alıyor) 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http</a:t>
            </a:r>
            <a:r>
              <a:rPr lang="tr-TR" dirty="0"/>
              <a:t>://</a:t>
            </a:r>
            <a:r>
              <a:rPr lang="tr-TR" dirty="0" smtClean="0"/>
              <a:t>pirireisdenizcilik.meb.k12.tr</a:t>
            </a:r>
          </a:p>
          <a:p>
            <a:r>
              <a:rPr lang="tr-TR" dirty="0" smtClean="0"/>
              <a:t>Evliya Çelebi Mah. Genç Osman Cad. No47 Tuzla/İstanbul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8438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3623" y="260648"/>
            <a:ext cx="8568952" cy="108012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Pendik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BarbarosHayrettin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Paşa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MTAL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Gemi Yapımı </a:t>
            </a:r>
            <a:r>
              <a:rPr lang="tr-TR" dirty="0" smtClean="0"/>
              <a:t>Alanı</a:t>
            </a: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(%20-30 dilimden öğrenci </a:t>
            </a:r>
            <a:r>
              <a:rPr lang="tr-TR" dirty="0" smtClean="0">
                <a:solidFill>
                  <a:srgbClr val="FF0000"/>
                </a:solidFill>
              </a:rPr>
              <a:t>alıyor. 320 ve üstü puanla öğrenci alıyor)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err="1" smtClean="0"/>
              <a:t>Esenyalı</a:t>
            </a:r>
            <a:r>
              <a:rPr lang="tr-TR" dirty="0" smtClean="0"/>
              <a:t> </a:t>
            </a:r>
            <a:r>
              <a:rPr lang="tr-TR" dirty="0"/>
              <a:t>Mah. Cumhuriyet Cad. Metehan </a:t>
            </a:r>
            <a:r>
              <a:rPr lang="tr-TR" dirty="0" err="1"/>
              <a:t>Sk</a:t>
            </a:r>
            <a:r>
              <a:rPr lang="tr-TR" dirty="0"/>
              <a:t>. No 5 Pendik ... </a:t>
            </a:r>
            <a:endParaRPr lang="tr-TR" dirty="0" smtClean="0"/>
          </a:p>
          <a:p>
            <a:r>
              <a:rPr lang="tr-TR" dirty="0" smtClean="0"/>
              <a:t>pbhpmtal.meb.k12.tr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724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0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Pendik Halil Kaya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Gedik Metal Teknolojisi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MTAL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Metal Teknolojileri Alanı</a:t>
            </a:r>
          </a:p>
          <a:p>
            <a:r>
              <a:rPr lang="tr-TR" dirty="0" smtClean="0"/>
              <a:t>(%24-44 dilimden öğrenci </a:t>
            </a:r>
            <a:r>
              <a:rPr lang="tr-TR" dirty="0" smtClean="0"/>
              <a:t>alıyor, 280 ve üzeri puanla öğrenci alıyor)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Sülüntepe</a:t>
            </a:r>
            <a:r>
              <a:rPr lang="tr-TR" dirty="0"/>
              <a:t>, Yunus Emre </a:t>
            </a:r>
            <a:r>
              <a:rPr lang="tr-TR" dirty="0" err="1"/>
              <a:t>Cd</a:t>
            </a:r>
            <a:r>
              <a:rPr lang="tr-TR" dirty="0"/>
              <a:t>. No:1, 34906 </a:t>
            </a:r>
            <a:r>
              <a:rPr lang="tr-TR" dirty="0" smtClean="0"/>
              <a:t>Pendik/İstanbul</a:t>
            </a:r>
          </a:p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://halilkayagedikmtal.meb.k12.tr/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39248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3010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Kadıköy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 50. Yıl Cumhuriyet Feridun Tümer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MTAL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896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 </a:t>
            </a:r>
            <a:endParaRPr lang="tr-TR" dirty="0" smtClean="0"/>
          </a:p>
          <a:p>
            <a:r>
              <a:rPr lang="tr-TR" dirty="0"/>
              <a:t> Grafik Ve </a:t>
            </a:r>
            <a:r>
              <a:rPr lang="tr-TR" dirty="0" smtClean="0"/>
              <a:t>Fotoğraf Alanı (%11-40 dilimden öğrenci </a:t>
            </a:r>
            <a:r>
              <a:rPr lang="tr-TR" dirty="0" smtClean="0"/>
              <a:t>alıyor. 290 ve üzeri puanla öğrenci alıyor.)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feriduntuermtal.meb.k12.tr</a:t>
            </a:r>
            <a:endParaRPr lang="tr-TR" dirty="0" smtClean="0"/>
          </a:p>
          <a:p>
            <a:r>
              <a:rPr lang="tr-TR" dirty="0"/>
              <a:t>Caddebostan, Kavaklı </a:t>
            </a:r>
            <a:r>
              <a:rPr lang="tr-TR" dirty="0" err="1"/>
              <a:t>Sk</a:t>
            </a:r>
            <a:r>
              <a:rPr lang="tr-TR" dirty="0"/>
              <a:t>. No:30, 34728 </a:t>
            </a:r>
            <a:r>
              <a:rPr lang="tr-TR" dirty="0" smtClean="0"/>
              <a:t>Kadıköy/İstanbul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11" y="4077072"/>
            <a:ext cx="4824536" cy="24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Dr.Nurettin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Erk - Perihan Erk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MTAL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 </a:t>
            </a:r>
            <a:r>
              <a:rPr lang="tr-TR" dirty="0"/>
              <a:t> Yenilenebilir Enerjisi </a:t>
            </a:r>
            <a:r>
              <a:rPr lang="tr-TR" dirty="0" smtClean="0"/>
              <a:t>Teknolojileri Alanı (%24-39 dilimden öğrenci </a:t>
            </a:r>
            <a:r>
              <a:rPr lang="tr-TR" dirty="0" smtClean="0"/>
              <a:t>alıyor, 290 puan üzeri öğrenci alıyor)</a:t>
            </a:r>
            <a:endParaRPr lang="tr-TR" dirty="0" smtClean="0"/>
          </a:p>
          <a:p>
            <a:r>
              <a:rPr lang="tr-TR" b="1" dirty="0"/>
              <a:t> </a:t>
            </a:r>
            <a:r>
              <a:rPr lang="tr-TR" dirty="0">
                <a:hlinkClick r:id="rId3"/>
              </a:rPr>
              <a:t> http://erkeml.meb.k12.tr/</a:t>
            </a:r>
            <a:endParaRPr lang="tr-TR" b="1" dirty="0" smtClean="0"/>
          </a:p>
          <a:p>
            <a:r>
              <a:rPr lang="tr-TR" dirty="0" smtClean="0"/>
              <a:t>Barbaros</a:t>
            </a:r>
            <a:r>
              <a:rPr lang="tr-TR" dirty="0"/>
              <a:t>, Halk </a:t>
            </a:r>
            <a:r>
              <a:rPr lang="tr-TR" dirty="0" err="1"/>
              <a:t>Cd</a:t>
            </a:r>
            <a:r>
              <a:rPr lang="tr-TR" dirty="0"/>
              <a:t>. No:14, 34746 </a:t>
            </a:r>
            <a:r>
              <a:rPr lang="tr-TR" dirty="0" err="1"/>
              <a:t>Ataşehir</a:t>
            </a:r>
            <a:r>
              <a:rPr lang="tr-TR" dirty="0"/>
              <a:t>/İstanbul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53650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Sevgili öğrencilerim, </a:t>
            </a:r>
          </a:p>
          <a:p>
            <a:r>
              <a:rPr lang="tr-TR" dirty="0" smtClean="0"/>
              <a:t>Anadolu yakasında bulunan LGS puanı ile öğrenci alan farklı alanlardaki Mesleki ve Teknik Anadolu liselerinin sunumu yer almaktadır. </a:t>
            </a:r>
          </a:p>
          <a:p>
            <a:r>
              <a:rPr lang="tr-TR" dirty="0" smtClean="0"/>
              <a:t>Bu okullar yüzdelik dilim olarak 10 ile 30 arasındaki öğrencileri almaktadır.</a:t>
            </a:r>
          </a:p>
          <a:p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tr-TR" b="1" dirty="0" smtClean="0">
                <a:solidFill>
                  <a:srgbClr val="FF0000"/>
                </a:solidFill>
              </a:rPr>
              <a:t>eknik liseler </a:t>
            </a:r>
            <a:r>
              <a:rPr lang="tr-TR" b="1" dirty="0" smtClean="0">
                <a:solidFill>
                  <a:srgbClr val="FF0000"/>
                </a:solidFill>
              </a:rPr>
              <a:t>seçilen bölümle ilgili derslerin yanısıra  </a:t>
            </a:r>
            <a:r>
              <a:rPr lang="tr-TR" b="1" u="sng" dirty="0" smtClean="0">
                <a:solidFill>
                  <a:schemeClr val="tx2"/>
                </a:solidFill>
              </a:rPr>
              <a:t>üniversite eğitimi için </a:t>
            </a:r>
            <a:r>
              <a:rPr lang="tr-TR" b="1" dirty="0" smtClean="0">
                <a:solidFill>
                  <a:srgbClr val="FF0000"/>
                </a:solidFill>
              </a:rPr>
              <a:t>gerekli olan kültür derslerini de veren okul türleridir.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8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Rauf Denktaş Çok Programlı Anadolu Lisesi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4258816" cy="2952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 Güzellik ve Saç </a:t>
            </a:r>
            <a:r>
              <a:rPr lang="tr-TR" dirty="0" smtClean="0"/>
              <a:t>BakımHizmetleri </a:t>
            </a:r>
            <a:r>
              <a:rPr lang="tr-TR" dirty="0" smtClean="0"/>
              <a:t>Alanı</a:t>
            </a:r>
          </a:p>
          <a:p>
            <a:pPr marL="0" indent="0">
              <a:buNone/>
            </a:pPr>
            <a:r>
              <a:rPr lang="tr-TR" dirty="0" smtClean="0"/>
              <a:t>(%28-%47 dilim, 280 ve üzeri puanla öğrenci alıyor)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Bahçelievler </a:t>
            </a:r>
            <a:r>
              <a:rPr lang="tr-TR" dirty="0"/>
              <a:t>Mah. Mostar </a:t>
            </a:r>
            <a:r>
              <a:rPr lang="tr-TR" dirty="0" err="1"/>
              <a:t>Blv</a:t>
            </a:r>
            <a:r>
              <a:rPr lang="tr-TR" dirty="0"/>
              <a:t>. No 10 Pendik İstanbul 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795236" cy="302433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7584" y="587727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hlinkClick r:id="rId4"/>
              </a:rPr>
              <a:t>http://pendikraufdenktascpal.meb.k12.tr</a:t>
            </a:r>
            <a:endParaRPr lang="tr-TR" sz="3200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85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tr-TR" dirty="0">
                <a:hlinkClick r:id="rId2"/>
              </a:rPr>
              <a:t> 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  <a:hlinkClick r:id="rId2"/>
              </a:rPr>
              <a:t>Ataşehir</a:t>
            </a:r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 İbrahim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Müteferrika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MTAL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2692895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 Matbaa Teknolojisi </a:t>
            </a:r>
            <a:r>
              <a:rPr lang="tr-TR" dirty="0" smtClean="0"/>
              <a:t>Alanı </a:t>
            </a:r>
          </a:p>
          <a:p>
            <a:r>
              <a:rPr lang="tr-TR" dirty="0" smtClean="0"/>
              <a:t>%18-%55 dilim, 270 ve üzeri paunla öğrenci alıyor)</a:t>
            </a:r>
          </a:p>
          <a:p>
            <a:endParaRPr lang="tr-TR" dirty="0" smtClean="0"/>
          </a:p>
          <a:p>
            <a:r>
              <a:rPr lang="es-ES" dirty="0"/>
              <a:t>Mevlana, Dursunbey Cd. No:1, 34888 Dudullu </a:t>
            </a:r>
            <a:r>
              <a:rPr lang="es-ES" dirty="0" smtClean="0"/>
              <a:t>Osb/Ataşehir/İstanbul</a:t>
            </a:r>
            <a:endParaRPr lang="tr-TR" dirty="0" smtClean="0"/>
          </a:p>
          <a:p>
            <a:r>
              <a:rPr lang="tr-TR" dirty="0"/>
              <a:t>http://</a:t>
            </a:r>
            <a:r>
              <a:rPr lang="tr-TR" dirty="0" smtClean="0"/>
              <a:t>imtem.meb.k12.tr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74441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Sultanbeyli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Sabiha  Gökçen MTAL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3888432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Uçak </a:t>
            </a:r>
            <a:r>
              <a:rPr lang="tr-TR" dirty="0" smtClean="0"/>
              <a:t>Bakım Teknolojisi Alanı</a:t>
            </a:r>
          </a:p>
          <a:p>
            <a:r>
              <a:rPr lang="tr-TR" dirty="0"/>
              <a:t>Elektrik-Elektronik Teknolojisi </a:t>
            </a:r>
            <a:r>
              <a:rPr lang="tr-TR" dirty="0" smtClean="0"/>
              <a:t>Alanı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(%10-18 dilimden öğrenci alıyor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300 lü puanlarla öğrenci alıyor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/>
              <a:t>Battalgazi Bosna </a:t>
            </a:r>
            <a:r>
              <a:rPr lang="tr-TR" dirty="0" err="1"/>
              <a:t>Blv</a:t>
            </a:r>
            <a:r>
              <a:rPr lang="tr-TR" dirty="0"/>
              <a:t>, Revani </a:t>
            </a:r>
            <a:r>
              <a:rPr lang="tr-TR" dirty="0" err="1"/>
              <a:t>Sk</a:t>
            </a:r>
            <a:r>
              <a:rPr lang="tr-TR" dirty="0"/>
              <a:t>. No:10, 34920 </a:t>
            </a:r>
            <a:r>
              <a:rPr lang="tr-TR" dirty="0" smtClean="0"/>
              <a:t>Sultanbeyli/İstanbul</a:t>
            </a:r>
          </a:p>
          <a:p>
            <a:r>
              <a:rPr lang="tr-TR" dirty="0" smtClean="0"/>
              <a:t>isgokcen.meb.k12.tr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4644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Melek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  <a:hlinkClick r:id="rId2"/>
              </a:rPr>
              <a:t>Aknil</a:t>
            </a:r>
            <a:r>
              <a:rPr lang="tr-TR" b="1" dirty="0">
                <a:latin typeface="Times New Roman" pitchFamily="18" charset="0"/>
                <a:cs typeface="Times New Roman" pitchFamily="18" charset="0"/>
                <a:hlinkClick r:id="rId2"/>
              </a:rPr>
              <a:t> Çok Programlı Anadolu Lisesi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  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Çocuk Gelişimi ve Eğitimi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Alanı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(%18-33 dilimden öğrenci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alıyor, 310 puan ve üzeri öğrenci alıyor)</a:t>
            </a: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3"/>
              </a:rPr>
              <a:t>melekaknil.meb.k12.tr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Yenişehir, Millet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No:2, 34912 Pendik/İstanbul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3861048"/>
            <a:ext cx="36724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Selimiye Mesleki ve</a:t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latin typeface="Times New Roman" pitchFamily="18" charset="0"/>
                <a:cs typeface="Times New Roman" pitchFamily="18" charset="0"/>
              </a:rPr>
              <a:t>Teknik Anadolu Lisesi</a:t>
            </a:r>
          </a:p>
        </p:txBody>
      </p:sp>
      <p:sp>
        <p:nvSpPr>
          <p:cNvPr id="4" name="Dikdörtgen 3"/>
          <p:cNvSpPr/>
          <p:nvPr/>
        </p:nvSpPr>
        <p:spPr>
          <a:xfrm rot="10336645" flipV="1">
            <a:off x="388170" y="1591857"/>
            <a:ext cx="40667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/>
              <a:t>Gıda Teknolojisi</a:t>
            </a:r>
            <a:r>
              <a:rPr lang="tr-TR" b="1" dirty="0"/>
              <a:t> </a:t>
            </a:r>
            <a:r>
              <a:rPr lang="tr-TR" b="1" dirty="0" smtClean="0"/>
              <a:t>Alanı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/>
              <a:t>Hayvan </a:t>
            </a:r>
            <a:r>
              <a:rPr lang="tr-TR" b="1" dirty="0"/>
              <a:t>Yetiştiriciliği ve </a:t>
            </a:r>
            <a:r>
              <a:rPr lang="tr-TR" b="1" dirty="0" smtClean="0"/>
              <a:t>Sağlığı</a:t>
            </a:r>
            <a:r>
              <a:rPr lang="tr-TR" b="1" dirty="0"/>
              <a:t> </a:t>
            </a:r>
            <a:r>
              <a:rPr lang="tr-TR" b="1" dirty="0" smtClean="0"/>
              <a:t>Alanı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Laboratuar</a:t>
            </a:r>
            <a:r>
              <a:rPr lang="tr-TR" b="1" dirty="0" smtClean="0"/>
              <a:t> </a:t>
            </a:r>
            <a:r>
              <a:rPr lang="tr-TR" b="1" dirty="0"/>
              <a:t>Hizmetleri </a:t>
            </a:r>
            <a:r>
              <a:rPr lang="tr-TR" b="1" dirty="0" smtClean="0"/>
              <a:t>Alanı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Murat </a:t>
            </a:r>
            <a:r>
              <a:rPr lang="tr-TR" dirty="0"/>
              <a:t>Reis Mah. </a:t>
            </a:r>
            <a:r>
              <a:rPr lang="tr-TR" dirty="0" err="1"/>
              <a:t>Çavuşdere</a:t>
            </a:r>
            <a:r>
              <a:rPr lang="tr-TR" dirty="0"/>
              <a:t> </a:t>
            </a:r>
            <a:r>
              <a:rPr lang="tr-TR" dirty="0" err="1"/>
              <a:t>Cad</a:t>
            </a:r>
            <a:r>
              <a:rPr lang="tr-TR" dirty="0"/>
              <a:t>, </a:t>
            </a:r>
            <a:r>
              <a:rPr lang="tr-TR" dirty="0" err="1"/>
              <a:t>Şht</a:t>
            </a:r>
            <a:r>
              <a:rPr lang="tr-TR" dirty="0"/>
              <a:t>. Aydın </a:t>
            </a:r>
            <a:r>
              <a:rPr lang="tr-TR" dirty="0" err="1"/>
              <a:t>Canay</a:t>
            </a:r>
            <a:r>
              <a:rPr lang="tr-TR" dirty="0"/>
              <a:t> </a:t>
            </a:r>
            <a:r>
              <a:rPr lang="tr-TR" dirty="0" err="1"/>
              <a:t>Sk</a:t>
            </a:r>
            <a:r>
              <a:rPr lang="tr-TR" dirty="0"/>
              <a:t>. No: 26, </a:t>
            </a:r>
            <a:r>
              <a:rPr lang="tr-TR" dirty="0" smtClean="0"/>
              <a:t>Üsküdar/İstanbul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hlinkClick r:id="rId2"/>
              </a:rPr>
              <a:t>http://semtal.meb.k12.tr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300 puanlarla öğrenci alıyor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58" y="3573016"/>
            <a:ext cx="4248472" cy="30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Üsküdar Zeynep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Kamil MTAL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25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Sağlık Hizmetleri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Alanı (367 puan ve üzeri öğrenci alıyor. %8-%14 dilim)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Zeynep Kamil, Nuh Kuyusu Caddesi No:41, 34668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Üskü</a:t>
            </a:r>
            <a:r>
              <a:rPr lang="tr-TR" dirty="0" smtClean="0"/>
              <a:t>dar/İstanbul</a:t>
            </a:r>
          </a:p>
          <a:p>
            <a:r>
              <a:rPr lang="tr-TR" dirty="0">
                <a:hlinkClick r:id="rId2"/>
              </a:rPr>
              <a:t>http://zeynepkamilmtal.meb.k12.tr/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077072"/>
            <a:ext cx="587613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http://mbs.meb.gov.tr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r>
              <a:rPr lang="tr-TR" dirty="0">
                <a:hlinkClick r:id="rId3"/>
              </a:rPr>
              <a:t>http://meslekitanitim.meb.gov.tr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>
                <a:hlinkClick r:id="rId4"/>
              </a:rPr>
              <a:t>http://www.alantercihleri.com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r>
              <a:rPr lang="tr-TR" dirty="0" smtClean="0"/>
              <a:t>Bu linklerden meslek liseleri ile ilgili bilgi alabilirsiniz.</a:t>
            </a:r>
          </a:p>
          <a:p>
            <a:r>
              <a:rPr lang="tr-TR" dirty="0" smtClean="0"/>
              <a:t>Hangi alanları seçebileceğinize dair de yardımcı olacağını düşünüyorum.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979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hlinkClick r:id="rId2"/>
              </a:rPr>
              <a:t/>
            </a:r>
            <a:br>
              <a:rPr lang="tr-TR" sz="3200" dirty="0" smtClean="0">
                <a:hlinkClick r:id="rId2"/>
              </a:rPr>
            </a:br>
            <a:r>
              <a:rPr lang="tr-TR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İstanbul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  <a:hlinkClick r:id="rId2"/>
              </a:rPr>
              <a:t>Teknik Üniversitesi Mesleki ve Teknik Anadolu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Lisesi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eçen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yıl %1,47-4,76 arasında öğrenci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aldı. 400 üzerinde puanla öğrenci alıyor.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15404"/>
              </p:ext>
            </p:extLst>
          </p:nvPr>
        </p:nvGraphicFramePr>
        <p:xfrm>
          <a:off x="395536" y="2943473"/>
          <a:ext cx="4586729" cy="3512221"/>
        </p:xfrm>
        <a:graphic>
          <a:graphicData uri="http://schemas.openxmlformats.org/drawingml/2006/table">
            <a:tbl>
              <a:tblPr/>
              <a:tblGrid>
                <a:gridCol w="770397"/>
                <a:gridCol w="1185216"/>
                <a:gridCol w="1185216"/>
                <a:gridCol w="1185216"/>
                <a:gridCol w="260684"/>
              </a:tblGrid>
              <a:tr h="45125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71822" marR="71822" marT="35911" marB="35911">
                    <a:lnL>
                      <a:noFill/>
                    </a:lnL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7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DENİZCİLİK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Güverte İşletme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İngilizce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8976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DENİZCİLİK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Gemi Makineleri İşletme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İngilizce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8976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BİLİŞİM TEKNOLOJİLERİ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Veritabanı Programcılığı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İngilizce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98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ELEKTRİK- ELEKTRONİK TEKNOLOJİSİ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Endüstriyel Bakım Onarım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b="0" i="0">
                          <a:effectLst/>
                          <a:latin typeface="MyriadPro"/>
                        </a:rPr>
                        <a:t>İngilizce</a:t>
                      </a:r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1822" marR="71822" marT="35911" marB="3591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07504" y="1628800"/>
            <a:ext cx="821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Yıldız, Çırağan </a:t>
            </a:r>
            <a:r>
              <a:rPr lang="tr-TR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Cd</a:t>
            </a: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No:34, 34349, 34349 Beşiktaş/İstanbul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06560" y="2420888"/>
            <a:ext cx="363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https://itumtal.itu.edu.tr/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51720"/>
            <a:ext cx="3384376" cy="37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2"/>
                </a:solidFill>
              </a:rPr>
              <a:t>İSTANBUL / PENDİK / Teknopark İstanbul Mesleki ve Teknik Anadolu Lisesi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6419056" cy="413732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Hazırlık sınıfı var. Eğitim 5 yıl</a:t>
            </a:r>
          </a:p>
          <a:p>
            <a:r>
              <a:rPr lang="tr-TR" dirty="0" smtClean="0"/>
              <a:t>İlk öğrencilerini geçen yıl </a:t>
            </a:r>
            <a:r>
              <a:rPr lang="tr-TR" dirty="0" smtClean="0">
                <a:solidFill>
                  <a:srgbClr val="FF0000"/>
                </a:solidFill>
              </a:rPr>
              <a:t>% 0,47-5,41 dilimde aldı. </a:t>
            </a:r>
            <a:r>
              <a:rPr lang="tr-TR" dirty="0" smtClean="0">
                <a:solidFill>
                  <a:srgbClr val="FF0000"/>
                </a:solidFill>
              </a:rPr>
              <a:t>Geçen yıl en düşük 415 puanla öğrenci aldı.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/>
              <a:t>B</a:t>
            </a:r>
            <a:r>
              <a:rPr lang="tr-TR" dirty="0" smtClean="0"/>
              <a:t>ilişim </a:t>
            </a:r>
            <a:r>
              <a:rPr lang="tr-TR" dirty="0"/>
              <a:t>teknolojileri ağ işletmenliği ve siber </a:t>
            </a:r>
            <a:r>
              <a:rPr lang="tr-TR" dirty="0" smtClean="0"/>
              <a:t>güvenlik alanında öğrenci alıyor.</a:t>
            </a:r>
          </a:p>
          <a:p>
            <a:endParaRPr lang="tr-TR" dirty="0" smtClean="0"/>
          </a:p>
          <a:p>
            <a:r>
              <a:rPr lang="tr-TR" dirty="0">
                <a:solidFill>
                  <a:schemeClr val="tx2"/>
                </a:solidFill>
              </a:rPr>
              <a:t>http://teknoparkistanbul.meb.k12.tr/</a:t>
            </a:r>
          </a:p>
        </p:txBody>
      </p:sp>
    </p:spTree>
    <p:extLst>
      <p:ext uri="{BB962C8B-B14F-4D97-AF65-F5344CB8AC3E}">
        <p14:creationId xmlns:p14="http://schemas.microsoft.com/office/powerpoint/2010/main" val="33355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906888" cy="547260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ŞEHİT SALİH ALIŞKAN MTAL</a:t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u="sng" dirty="0" smtClean="0"/>
              <a:t>Bilişim teknolojileri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2700" dirty="0" smtClean="0"/>
              <a:t>(%16,33-24,86 lık dilimde öğrenci </a:t>
            </a:r>
            <a:r>
              <a:rPr lang="tr-TR" sz="2700" dirty="0" smtClean="0"/>
              <a:t>alıyor. Geçen yıl en düşük 333 puanla öğrenci almış)</a:t>
            </a:r>
            <a:r>
              <a:rPr lang="tr-TR" dirty="0" smtClean="0">
                <a:solidFill>
                  <a:srgbClr val="FF0000"/>
                </a:solidFill>
                <a:hlinkClick r:id="rId2"/>
              </a:rPr>
              <a:t/>
            </a:r>
            <a:br>
              <a:rPr lang="tr-TR" dirty="0" smtClean="0">
                <a:solidFill>
                  <a:srgbClr val="FF0000"/>
                </a:solidFill>
                <a:hlinkClick r:id="rId2"/>
              </a:rPr>
            </a:br>
            <a:r>
              <a:rPr lang="tr-TR" dirty="0">
                <a:hlinkClick r:id="rId2"/>
              </a:rPr>
              <a:t/>
            </a:r>
            <a:br>
              <a:rPr lang="tr-TR" dirty="0">
                <a:hlinkClick r:id="rId2"/>
              </a:rPr>
            </a:br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://ssaliskan.meb.k12.tr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240360" cy="2232248"/>
          </a:xfrm>
        </p:spPr>
      </p:pic>
    </p:spTree>
    <p:extLst>
      <p:ext uri="{BB962C8B-B14F-4D97-AF65-F5344CB8AC3E}">
        <p14:creationId xmlns:p14="http://schemas.microsoft.com/office/powerpoint/2010/main" val="140613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744416" cy="54006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ŞEHİT BURAK CANTÜRK MTAL</a:t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Pazarlama ve Perakende 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Alanı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(%38- %68 arası alıyor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en düşük 240 almış)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latin typeface="Times New Roman" pitchFamily="18" charset="0"/>
                <a:cs typeface="Times New Roman" pitchFamily="18" charset="0"/>
                <a:hlinkClick r:id="rId2"/>
              </a:rPr>
              <a:t>http://sehitburakcanturkmtal.meb.k12.tr/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4876800" cy="3200400"/>
          </a:xfrm>
        </p:spPr>
      </p:pic>
    </p:spTree>
    <p:extLst>
      <p:ext uri="{BB962C8B-B14F-4D97-AF65-F5344CB8AC3E}">
        <p14:creationId xmlns:p14="http://schemas.microsoft.com/office/powerpoint/2010/main" val="187407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896544" cy="583264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Şehit  Öğretmen Hüseyin Ağırman</a:t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Atml</a:t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Makine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eknolojileri Alanı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Tasarım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eknolojisi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Alanı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(%22-%49 arası alıyor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en düşük 277 puanla almış)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>
                <a:hlinkClick r:id="rId2"/>
              </a:rPr>
              <a:t>http://kartaleml.meb.k12.tr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754760" cy="2830099"/>
          </a:xfrm>
        </p:spPr>
      </p:pic>
    </p:spTree>
    <p:extLst>
      <p:ext uri="{BB962C8B-B14F-4D97-AF65-F5344CB8AC3E}">
        <p14:creationId xmlns:p14="http://schemas.microsoft.com/office/powerpoint/2010/main" val="164697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76672"/>
            <a:ext cx="5364088" cy="6048672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Atalar MTAL</a:t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Motor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eknolojileri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lanı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200" dirty="0" smtClean="0"/>
              <a:t>Elektrik-Elektronik </a:t>
            </a:r>
            <a:r>
              <a:rPr lang="tr-TR" sz="3200" dirty="0"/>
              <a:t>Teknolojisi </a:t>
            </a:r>
            <a:r>
              <a:rPr lang="tr-TR" sz="3200" dirty="0" smtClean="0"/>
              <a:t>Alanı (%15-36 lık dilimden öğrenci </a:t>
            </a:r>
            <a:r>
              <a:rPr lang="tr-TR" sz="3200" dirty="0" smtClean="0"/>
              <a:t>alıyor. 300 puanlarla alıyor)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tr-TR" sz="3200" dirty="0">
                <a:latin typeface="Times New Roman" pitchFamily="18" charset="0"/>
                <a:cs typeface="Times New Roman" pitchFamily="18" charset="0"/>
                <a:hlinkClick r:id="rId2"/>
              </a:rPr>
              <a:t>://atalarmtal.meb.k12.tr/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39" y="2636912"/>
            <a:ext cx="3578406" cy="2630264"/>
          </a:xfrm>
        </p:spPr>
      </p:pic>
    </p:spTree>
    <p:extLst>
      <p:ext uri="{BB962C8B-B14F-4D97-AF65-F5344CB8AC3E}">
        <p14:creationId xmlns:p14="http://schemas.microsoft.com/office/powerpoint/2010/main" val="170865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500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Ofis Teması</vt:lpstr>
      <vt:lpstr>LGS PUANI İLE ALAN  MESLEKİ VE TEKNİK ANADOLU LİSELERİ (ANADOLU YAKASI)  KARTAL MEV ORTAOKULU REHBERLİK SERVİSİ  </vt:lpstr>
      <vt:lpstr>PowerPoint Presentation</vt:lpstr>
      <vt:lpstr>PowerPoint Presentation</vt:lpstr>
      <vt:lpstr> İstanbul Teknik Üniversitesi Mesleki ve Teknik Anadolu Lisesi  (Geçen yıl %1,47-4,76 arasında öğrenci aldı. 400 üzerinde puanla öğrenci alıyor.) </vt:lpstr>
      <vt:lpstr>İSTANBUL / PENDİK / Teknopark İstanbul Mesleki ve Teknik Anadolu Lisesi</vt:lpstr>
      <vt:lpstr>ŞEHİT SALİH ALIŞKAN MTAL  Bilişim teknolojileri   (%16,33-24,86 lık dilimde öğrenci alıyor. Geçen yıl en düşük 333 puanla öğrenci almış)  http://ssaliskan.meb.k12.tr</vt:lpstr>
      <vt:lpstr>ŞEHİT BURAK CANTÜRK MTAL  Pazarlama ve Perakende   Alanı (%38- %68 arası alıyor en düşük 240 almış))  http://sehitburakcanturkmtal.meb.k12.tr/  </vt:lpstr>
      <vt:lpstr>Şehit  Öğretmen Hüseyin Ağırman Atml Makine Teknolojileri Alanı Tasarım Teknolojisi Alanı (%22-%49 arası alıyor en düşük 277 puanla almış)  http://kartaleml.meb.k12.tr</vt:lpstr>
      <vt:lpstr>Atalar MTAL -Motor Teknolojileri Alanı -Elektrik-Elektronik Teknolojisi Alanı (%15-36 lık dilimden öğrenci alıyor. 300 puanlarla alıyor)  http://atalarmtal.meb.k12.tr/</vt:lpstr>
      <vt:lpstr>Pendik Mesleki ve Teknik Anadolu Lisesi</vt:lpstr>
      <vt:lpstr>Biyomedikal Cihaz Teknolojileri Alanı  2. Kimya Teknolojisi Alanı  %18-32,24 lük dilimde öğrenci alıyor. 280-300 lü puanlarla alıyor  http://yeml.meb.k12.tr/ </vt:lpstr>
      <vt:lpstr>Nuh Kuşçulu Mesleki Ve Teknik  Anadolu Lisesi   </vt:lpstr>
      <vt:lpstr>Handan Hayrettin  Yelkikanat MTAL</vt:lpstr>
      <vt:lpstr> Hezarfen Mesleki ve Teknik Anadolu Lisesi</vt:lpstr>
      <vt:lpstr>Piri Reis Mtal</vt:lpstr>
      <vt:lpstr> Pendik BarbarosHayrettin Paşa MTAL </vt:lpstr>
      <vt:lpstr>Pendik Halil Kaya Gedik Metal Teknolojisi MTAL</vt:lpstr>
      <vt:lpstr> Kadıköy 50. Yıl Cumhuriyet Feridun Tümer MTAL</vt:lpstr>
      <vt:lpstr> Dr.Nurettin Erk - Perihan Erk MTAL </vt:lpstr>
      <vt:lpstr>Rauf Denktaş Çok Programlı Anadolu Lisesi</vt:lpstr>
      <vt:lpstr> Ataşehir İbrahim Müteferrika MTAL</vt:lpstr>
      <vt:lpstr>Sultanbeyli Sabiha  Gökçen MTAL</vt:lpstr>
      <vt:lpstr>Melek Aknil Çok Programlı Anadolu Lisesi</vt:lpstr>
      <vt:lpstr>Selimiye Mesleki ve Teknik Anadolu Lisesi</vt:lpstr>
      <vt:lpstr>Üsküdar Zeynep Kamil MTAL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İLE ALAN PROJE LİSELERİ</dc:title>
  <dc:creator>Fahrettin</dc:creator>
  <cp:lastModifiedBy>Kerime</cp:lastModifiedBy>
  <cp:revision>60</cp:revision>
  <dcterms:created xsi:type="dcterms:W3CDTF">2020-07-11T13:42:15Z</dcterms:created>
  <dcterms:modified xsi:type="dcterms:W3CDTF">2021-03-21T14:10:20Z</dcterms:modified>
</cp:coreProperties>
</file>