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90" r:id="rId10"/>
    <p:sldId id="291" r:id="rId11"/>
    <p:sldId id="264" r:id="rId12"/>
    <p:sldId id="293" r:id="rId13"/>
    <p:sldId id="268" r:id="rId14"/>
    <p:sldId id="265" r:id="rId15"/>
    <p:sldId id="266" r:id="rId16"/>
    <p:sldId id="269" r:id="rId17"/>
    <p:sldId id="271" r:id="rId18"/>
    <p:sldId id="270" r:id="rId19"/>
    <p:sldId id="275" r:id="rId20"/>
    <p:sldId id="274" r:id="rId21"/>
    <p:sldId id="276" r:id="rId22"/>
    <p:sldId id="273" r:id="rId23"/>
    <p:sldId id="272" r:id="rId24"/>
    <p:sldId id="279" r:id="rId25"/>
    <p:sldId id="277" r:id="rId26"/>
    <p:sldId id="278" r:id="rId27"/>
    <p:sldId id="280" r:id="rId28"/>
    <p:sldId id="287" r:id="rId29"/>
    <p:sldId id="286" r:id="rId30"/>
    <p:sldId id="289" r:id="rId31"/>
    <p:sldId id="285" r:id="rId32"/>
    <p:sldId id="297" r:id="rId33"/>
    <p:sldId id="296" r:id="rId34"/>
    <p:sldId id="295" r:id="rId35"/>
    <p:sldId id="298" r:id="rId36"/>
    <p:sldId id="299" r:id="rId37"/>
    <p:sldId id="283" r:id="rId38"/>
    <p:sldId id="284" r:id="rId39"/>
    <p:sldId id="282" r:id="rId40"/>
    <p:sldId id="281" r:id="rId41"/>
    <p:sldId id="294" r:id="rId42"/>
    <p:sldId id="302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7" d="100"/>
          <a:sy n="77" d="100"/>
        </p:scale>
        <p:origin x="-117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506A-94F0-4057-87E7-3EB8EF9C5886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BAAF3-5420-481A-B038-77CB17A088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35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BAAF3-5420-481A-B038-77CB17A088F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29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78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30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582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2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83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55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83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95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37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51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83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9B8BF-8BAD-4CD2-A48A-E7A5E32A6B7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653A2-2D02-478F-BDF5-3827F17BE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2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hyperlink" Target="http://mbs.meb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antercihleri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saliskan.meb.k12.t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ehitburakcanturkmtal.meb.k12.t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artaleml.meb.k12.t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talarmtal.meb.k12.t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yeml.meb.k12.t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yakacikasml.meb.k12.tr/icerikler/tarihce_773774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fatmaaliyemtal.meb.k12.tr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kartalimkb.meb.k12.tr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ksgmtal.meb.k12.tr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hasanferruhozgen.meb.k12.t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mtskaihl.meb.k12.tr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hurriyetiho.meb.k12.tr/" TargetMode="External"/><Relationship Id="rId2" Type="http://schemas.openxmlformats.org/officeDocument/2006/relationships/hyperlink" Target="http://cevizliaihl.meb.k12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raydinaihl.meb.k12.t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ildizahmetarayici.meb.k12.t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aticebayraktar.meb.k12.t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3356992"/>
            <a:ext cx="7844408" cy="1470025"/>
          </a:xfrm>
        </p:spPr>
        <p:txBody>
          <a:bodyPr>
            <a:noAutofit/>
          </a:bodyPr>
          <a:lstStyle/>
          <a:p>
            <a:r>
              <a:rPr lang="tr-TR" sz="4800" b="1" dirty="0" smtClean="0"/>
              <a:t>YEREL/MAHALLİ  YERLEŞTİRME İLE ÖĞRENCİ ALAN OKULLAR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18692" y="5301208"/>
            <a:ext cx="6400800" cy="1057672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KARTAL MEV ORTAOKULU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REHBERLİK SERVİSİ</a:t>
            </a:r>
          </a:p>
          <a:p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erime\Desktop\üniversite-tercihi-özgü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Ortadağ</a:t>
            </a:r>
            <a:r>
              <a:rPr lang="tr-TR" dirty="0" smtClean="0"/>
              <a:t> da ikamet eden öğrencilerimiz içinde </a:t>
            </a:r>
            <a:r>
              <a:rPr lang="tr-TR" dirty="0" smtClean="0">
                <a:solidFill>
                  <a:srgbClr val="FF0000"/>
                </a:solidFill>
              </a:rPr>
              <a:t>SANCAKTEPE ANADOLU LİSESİ </a:t>
            </a:r>
            <a:r>
              <a:rPr lang="tr-TR" dirty="0" smtClean="0"/>
              <a:t>YEREL YERLEŞTİRME ile öğrenci almaktadır.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269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ANADOLU MESLEK LİSELERİ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Meslek</a:t>
            </a:r>
            <a:r>
              <a:rPr lang="tr-TR" dirty="0"/>
              <a:t> Liseleri teoriden çok pratik eğitim veren, çeşitli iş kollarına kalifiye eleman yetiştiren ve aynı zamanda üniversite de tercih edeceği bölümle alakalı temel bilgi ve becerileri kazanmak isteyen öğrencilerin tercih ettiği </a:t>
            </a:r>
            <a:r>
              <a:rPr lang="tr-TR" b="1" dirty="0"/>
              <a:t>lise</a:t>
            </a:r>
            <a:r>
              <a:rPr lang="tr-TR" dirty="0"/>
              <a:t> türüdür.</a:t>
            </a:r>
          </a:p>
        </p:txBody>
      </p:sp>
    </p:spTree>
    <p:extLst>
      <p:ext uri="{BB962C8B-B14F-4D97-AF65-F5344CB8AC3E}">
        <p14:creationId xmlns:p14="http://schemas.microsoft.com/office/powerpoint/2010/main" val="31565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http://mbs.meb.gov.tr</a:t>
            </a:r>
            <a:r>
              <a:rPr lang="tr-TR" dirty="0" smtClean="0">
                <a:hlinkClick r:id="rId2"/>
              </a:rPr>
              <a:t>/</a:t>
            </a:r>
            <a:endParaRPr lang="tr-TR" dirty="0" smtClean="0"/>
          </a:p>
          <a:p>
            <a:r>
              <a:rPr lang="tr-TR" dirty="0">
                <a:hlinkClick r:id="rId3"/>
              </a:rPr>
              <a:t>http://meslekitanitim.meb.gov.tr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r>
              <a:rPr lang="tr-TR" dirty="0">
                <a:hlinkClick r:id="rId4"/>
              </a:rPr>
              <a:t>http://www.alantercihleri.com</a:t>
            </a:r>
            <a:r>
              <a:rPr lang="tr-TR" dirty="0" smtClean="0">
                <a:hlinkClick r:id="rId4"/>
              </a:rPr>
              <a:t>/</a:t>
            </a:r>
            <a:endParaRPr lang="tr-TR" dirty="0" smtClean="0"/>
          </a:p>
          <a:p>
            <a:r>
              <a:rPr lang="tr-TR" dirty="0" smtClean="0"/>
              <a:t>Bu linklerden meslek liseleri ile ilgili bilgi alabilirsiniz.</a:t>
            </a:r>
          </a:p>
          <a:p>
            <a:r>
              <a:rPr lang="tr-TR" dirty="0" smtClean="0"/>
              <a:t>Hangi alanı seçmenize de yardımcı olacağını düşünüyorum.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996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ŞEHİT SALİH ALIŞKAN </a:t>
            </a:r>
            <a:r>
              <a:rPr lang="tr-TR" dirty="0" smtClean="0"/>
              <a:t>MESLEKİ VE TEKNİK  ANADOLU LİSESİ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651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ALANLAR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560719"/>
              </p:ext>
            </p:extLst>
          </p:nvPr>
        </p:nvGraphicFramePr>
        <p:xfrm>
          <a:off x="467545" y="1268760"/>
          <a:ext cx="8064895" cy="5698896"/>
        </p:xfrm>
        <a:graphic>
          <a:graphicData uri="http://schemas.openxmlformats.org/drawingml/2006/table">
            <a:tbl>
              <a:tblPr/>
              <a:tblGrid>
                <a:gridCol w="4860036"/>
                <a:gridCol w="3204859"/>
              </a:tblGrid>
              <a:tr h="238125">
                <a:tc gridSpan="2"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rgbClr val="505050"/>
                        </a:solidFill>
                        <a:effectLst/>
                        <a:latin typeface="MyriadPr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tr-TR" b="1" dirty="0">
                          <a:effectLst/>
                          <a:latin typeface="MyriadPro"/>
                        </a:rPr>
                        <a:t>Alanlar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effectLst/>
                          <a:latin typeface="MyriadPro"/>
                        </a:rPr>
                        <a:t>Alanlara Ait Dallar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FF0000"/>
                          </a:solidFill>
                          <a:effectLst/>
                          <a:latin typeface="MyriadPro"/>
                        </a:rPr>
                        <a:t>Bilişim Teknolojileri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FF0000"/>
                          </a:solidFill>
                          <a:effectLst/>
                          <a:latin typeface="MyriadPro"/>
                        </a:rPr>
                        <a:t>1-Web 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  <a:effectLst/>
                          <a:latin typeface="MyriadPro"/>
                        </a:rPr>
                        <a:t>Prog</a:t>
                      </a:r>
                      <a:r>
                        <a:rPr lang="tr-TR" dirty="0">
                          <a:solidFill>
                            <a:srgbClr val="FF0000"/>
                          </a:solidFill>
                          <a:effectLst/>
                          <a:latin typeface="MyriadPro"/>
                        </a:rPr>
                        <a:t>, 2-Veri Tabanı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yriadPro"/>
                        </a:rPr>
                        <a:t>Moda Tasarım Teknolojileri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yriadPro"/>
                      </a:endParaRPr>
                    </a:p>
                    <a:p>
                      <a:r>
                        <a:rPr lang="tr-T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yriadPro"/>
                        </a:rPr>
                        <a:t>1- </a:t>
                      </a:r>
                      <a:r>
                        <a:rPr lang="tr-TR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yriadPro"/>
                        </a:rPr>
                        <a:t>Kadın Giyim Modelistliği, </a:t>
                      </a:r>
                      <a:endParaRPr lang="tr-TR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yriadPro"/>
                      </a:endParaRPr>
                    </a:p>
                    <a:p>
                      <a:r>
                        <a:rPr lang="tr-T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yriadPro"/>
                        </a:rPr>
                        <a:t>2-Kadın </a:t>
                      </a:r>
                      <a:r>
                        <a:rPr lang="tr-TR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yriadPro"/>
                        </a:rPr>
                        <a:t>Terziliği, </a:t>
                      </a:r>
                      <a:endParaRPr lang="tr-TR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yriadPro"/>
                      </a:endParaRPr>
                    </a:p>
                    <a:p>
                      <a:r>
                        <a:rPr lang="tr-T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yriadPro"/>
                        </a:rPr>
                        <a:t> 3- </a:t>
                      </a:r>
                      <a:r>
                        <a:rPr lang="tr-TR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yriadPro"/>
                        </a:rPr>
                        <a:t>Çocuk Giyim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Pro"/>
                        </a:rPr>
                        <a:t>Tekstil Teknolojileri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Pro"/>
                      </a:endParaRPr>
                    </a:p>
                    <a:p>
                      <a:r>
                        <a:rPr lang="tr-T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Pro"/>
                        </a:rPr>
                        <a:t>1-Dokuma </a:t>
                      </a:r>
                      <a:r>
                        <a:rPr lang="tr-TR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Pro"/>
                        </a:rPr>
                        <a:t>Desinatörlüğü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70C0"/>
                          </a:solidFill>
                          <a:effectLst/>
                          <a:latin typeface="MyriadPro"/>
                        </a:rPr>
                        <a:t>Çocuk Gelişimi ve Eğitimi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0070C0"/>
                        </a:solidFill>
                        <a:effectLst/>
                        <a:latin typeface="MyriadPro"/>
                      </a:endParaRPr>
                    </a:p>
                    <a:p>
                      <a:r>
                        <a:rPr lang="tr-TR" dirty="0" smtClean="0">
                          <a:solidFill>
                            <a:srgbClr val="0070C0"/>
                          </a:solidFill>
                          <a:effectLst/>
                          <a:latin typeface="MyriadPro"/>
                        </a:rPr>
                        <a:t>1-Erken </a:t>
                      </a:r>
                      <a:r>
                        <a:rPr lang="tr-TR" dirty="0">
                          <a:solidFill>
                            <a:srgbClr val="0070C0"/>
                          </a:solidFill>
                          <a:effectLst/>
                          <a:latin typeface="MyriadPro"/>
                        </a:rPr>
                        <a:t>Çocukluk, </a:t>
                      </a:r>
                      <a:endParaRPr lang="tr-TR" dirty="0" smtClean="0">
                        <a:solidFill>
                          <a:srgbClr val="0070C0"/>
                        </a:solidFill>
                        <a:effectLst/>
                        <a:latin typeface="MyriadPro"/>
                      </a:endParaRPr>
                    </a:p>
                    <a:p>
                      <a:r>
                        <a:rPr lang="tr-TR" dirty="0" smtClean="0">
                          <a:solidFill>
                            <a:srgbClr val="0070C0"/>
                          </a:solidFill>
                          <a:effectLst/>
                          <a:latin typeface="MyriadPro"/>
                        </a:rPr>
                        <a:t>2-Özel </a:t>
                      </a:r>
                      <a:r>
                        <a:rPr lang="tr-TR" dirty="0">
                          <a:solidFill>
                            <a:srgbClr val="0070C0"/>
                          </a:solidFill>
                          <a:effectLst/>
                          <a:latin typeface="MyriadPro"/>
                        </a:rPr>
                        <a:t>Eğitim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B050"/>
                          </a:solidFill>
                          <a:effectLst/>
                          <a:latin typeface="MyriadPro"/>
                        </a:rPr>
                        <a:t>Grafik ve </a:t>
                      </a:r>
                      <a:r>
                        <a:rPr lang="tr-TR" dirty="0" smtClean="0">
                          <a:solidFill>
                            <a:srgbClr val="00B050"/>
                          </a:solidFill>
                          <a:effectLst/>
                          <a:latin typeface="MyriadPro"/>
                        </a:rPr>
                        <a:t>Fotoğrafçılık</a:t>
                      </a:r>
                      <a:endParaRPr lang="tr-TR" dirty="0">
                        <a:solidFill>
                          <a:srgbClr val="00B050"/>
                        </a:solidFill>
                        <a:effectLst/>
                        <a:latin typeface="MyriadPr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rgbClr val="00B050"/>
                        </a:solidFill>
                        <a:effectLst/>
                        <a:latin typeface="MyriadPr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0B050"/>
                          </a:solidFill>
                          <a:effectLst/>
                          <a:latin typeface="MyriadPro"/>
                        </a:rPr>
                        <a:t>Grafik</a:t>
                      </a:r>
                      <a:endParaRPr lang="tr-TR" dirty="0" smtClean="0">
                        <a:solidFill>
                          <a:srgbClr val="00B050"/>
                        </a:solidFill>
                        <a:effectLst/>
                        <a:latin typeface="MyriadPro"/>
                      </a:endParaRPr>
                    </a:p>
                    <a:p>
                      <a:endParaRPr lang="tr-TR" dirty="0" smtClean="0">
                        <a:solidFill>
                          <a:srgbClr val="00B050"/>
                        </a:solidFill>
                        <a:effectLst/>
                        <a:latin typeface="MyriadPro"/>
                      </a:endParaRPr>
                    </a:p>
                    <a:p>
                      <a:endParaRPr lang="tr-TR" dirty="0">
                        <a:solidFill>
                          <a:srgbClr val="00B050"/>
                        </a:solidFill>
                        <a:effectLst/>
                        <a:latin typeface="MyriadPr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888">
                <a:tc>
                  <a:txBody>
                    <a:bodyPr/>
                    <a:lstStyle/>
                    <a:p>
                      <a:r>
                        <a:rPr lang="tr-TR" dirty="0">
                          <a:effectLst/>
                          <a:latin typeface="MyriadPro"/>
                        </a:rPr>
                        <a:t>Yiyecek İçecek </a:t>
                      </a:r>
                      <a:r>
                        <a:rPr lang="tr-TR" dirty="0" smtClean="0">
                          <a:effectLst/>
                          <a:latin typeface="MyriadPro"/>
                        </a:rPr>
                        <a:t>Hizmetleri</a:t>
                      </a:r>
                      <a:endParaRPr lang="tr-TR" dirty="0">
                        <a:effectLst/>
                        <a:latin typeface="MyriadPr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>
                          <a:effectLst/>
                          <a:latin typeface="MyriadPro"/>
                        </a:rPr>
                        <a:t>Mutfak</a:t>
                      </a:r>
                      <a:endParaRPr lang="tr-TR" dirty="0" smtClean="0">
                        <a:effectLst/>
                        <a:latin typeface="MyriadPro"/>
                      </a:endParaRPr>
                    </a:p>
                    <a:p>
                      <a:endParaRPr lang="tr-TR" dirty="0">
                        <a:effectLst/>
                        <a:latin typeface="MyriadPr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888">
                <a:tc>
                  <a:txBody>
                    <a:bodyPr/>
                    <a:lstStyle/>
                    <a:p>
                      <a:endParaRPr lang="tr-TR" dirty="0">
                        <a:effectLst/>
                        <a:latin typeface="MyriadPr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effectLst/>
                        <a:latin typeface="MyriadPro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33538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MyriadPro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tr-TR" b="1" dirty="0" smtClean="0"/>
              <a:t>Adres</a:t>
            </a:r>
            <a:r>
              <a:rPr lang="tr-TR" b="1" dirty="0"/>
              <a:t>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Uğur Mumcu Mah. </a:t>
            </a:r>
            <a:r>
              <a:rPr lang="tr-TR" dirty="0" err="1"/>
              <a:t>Akşemseddin</a:t>
            </a:r>
            <a:r>
              <a:rPr lang="tr-TR" dirty="0"/>
              <a:t> Cad. Zambak Sok. No9 Yakacık/Kartal </a:t>
            </a:r>
            <a:r>
              <a:rPr lang="tr-TR" dirty="0" smtClean="0"/>
              <a:t>İstanbul</a:t>
            </a:r>
          </a:p>
          <a:p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://ssaliskan.meb.k12.tr</a:t>
            </a:r>
            <a:r>
              <a:rPr lang="tr-TR" dirty="0" smtClean="0">
                <a:hlinkClick r:id="rId2"/>
              </a:rPr>
              <a:t>/</a:t>
            </a:r>
            <a:r>
              <a:rPr lang="tr-TR" dirty="0" smtClean="0"/>
              <a:t> okul ile ilgili bilgilere ulaşabilirsiniz.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32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ŞEHİT BURAK CANTÜRK MESLEKİ VE TEKNİK ANADOLU LİSESİ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60840" cy="3834581"/>
          </a:xfrm>
        </p:spPr>
      </p:pic>
    </p:spTree>
    <p:extLst>
      <p:ext uri="{BB962C8B-B14F-4D97-AF65-F5344CB8AC3E}">
        <p14:creationId xmlns:p14="http://schemas.microsoft.com/office/powerpoint/2010/main" val="12144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1999 Yılında Eğitim Öğretime </a:t>
            </a:r>
            <a:r>
              <a:rPr lang="tr-TR" sz="2400" u="sng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VALİ EROL ÇAKIR </a:t>
            </a:r>
            <a:r>
              <a:rPr lang="tr-TR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olarak Başlamış, adı </a:t>
            </a:r>
            <a:r>
              <a:rPr lang="tr-TR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2016/2017 eğitim öğretim yılı başında Şehit Burak Cantürk Çok Programlı Anadolu Lisesi olarak değiştirildi. 2017 - 2018 Eğitim Öğretim Yılında ise </a:t>
            </a:r>
            <a:r>
              <a:rPr lang="tr-TR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okulun </a:t>
            </a:r>
            <a:r>
              <a:rPr lang="tr-TR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yeni ismi Kartal Şehit Burak Cantürk Mesleki ve Teknik Anadolu Lisesi olarak değiştirilmiştir</a:t>
            </a:r>
            <a:r>
              <a:rPr lang="tr-TR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Adres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Uğur Mumcu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Mahallesi Fatih Sultan Mehmet Caddesi No15 Yakacık / Kartal /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İSTANBUL</a:t>
            </a:r>
            <a:r>
              <a:rPr lang="tr-TR" sz="2800" dirty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tr-TR" sz="2800" dirty="0" smtClean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tr-TR" sz="28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sehitburakcanturkmtal.meb.k12.t</a:t>
            </a:r>
            <a:r>
              <a:rPr lang="tr-TR" sz="2800" dirty="0">
                <a:latin typeface="Times New Roman" pitchFamily="18" charset="0"/>
                <a:cs typeface="Times New Roman" pitchFamily="18" charset="0"/>
                <a:hlinkClick r:id="rId2"/>
              </a:rPr>
              <a:t>r/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ALANLAR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437450"/>
              </p:ext>
            </p:extLst>
          </p:nvPr>
        </p:nvGraphicFramePr>
        <p:xfrm>
          <a:off x="1187624" y="1844824"/>
          <a:ext cx="6840760" cy="3456385"/>
        </p:xfrm>
        <a:graphic>
          <a:graphicData uri="http://schemas.openxmlformats.org/drawingml/2006/table">
            <a:tbl>
              <a:tblPr/>
              <a:tblGrid>
                <a:gridCol w="3628940"/>
                <a:gridCol w="3211820"/>
              </a:tblGrid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effectLst/>
                        </a:rPr>
                        <a:t>Eğitim Öğretim Veren Alan Adı</a:t>
                      </a:r>
                      <a:endParaRPr lang="tr-TR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effectLst/>
                        </a:rPr>
                        <a:t>Eğitim Öğretim Veren Dal Adı</a:t>
                      </a:r>
                      <a:endParaRPr lang="tr-TR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Muhasebe ve Finansman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Bilgisayarlı Muhasebe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Büro Yönetimi ve Sekreterlik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Yönetici Sekreterliği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Bilişim Teknolojileri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Web Programcılığı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Pazarlama ve Perakende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Satış Elemanlığı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3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ŞEHİT ÖĞRETMEN HÜSEYİN AĞIRMAN </a:t>
            </a:r>
            <a:r>
              <a:rPr lang="tr-TR" dirty="0" smtClean="0"/>
              <a:t>MTAL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195798" cy="4752528"/>
          </a:xfrm>
        </p:spPr>
      </p:pic>
    </p:spTree>
    <p:extLst>
      <p:ext uri="{BB962C8B-B14F-4D97-AF65-F5344CB8AC3E}">
        <p14:creationId xmlns:p14="http://schemas.microsoft.com/office/powerpoint/2010/main" val="417518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ANADOLU LİSELERİ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Anadolu Lisesi‘nin amaçları; </a:t>
            </a:r>
            <a:r>
              <a:rPr lang="tr-TR" dirty="0"/>
              <a:t>öğrencilerin ilgi, yetenek ve başarılarına göre yüksek öğretim programlarına hazırlanmalarını, yabancı dili, dünyadaki bilimsel ve teknolojik gelişmeleri izleyebilecek düzeyde öğrenmelerini sağlamaktır.</a:t>
            </a:r>
          </a:p>
          <a:p>
            <a:r>
              <a:rPr lang="tr-TR" b="1" dirty="0"/>
              <a:t>Öğrenim süreleri 4 yıldır</a:t>
            </a:r>
            <a:r>
              <a:rPr lang="tr-TR" dirty="0"/>
              <a:t>. </a:t>
            </a:r>
            <a:r>
              <a:rPr lang="tr-TR" dirty="0" smtClean="0"/>
              <a:t> Bu liseden mezun olacak öğrencilerin meslek edinebilmeleri için mutlaka üniversite okumaları gereklidir.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UĞUR MUMCU MAHALLESİNDE İKAMET EDENLER İÇİN ANADOLU LİSELERİ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4952505" y="56612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5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1976-1977 öğretim yılında üç bölüm halinde (Tesviye, Metal İşleri,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Elektrik bölümü) olarak </a:t>
            </a:r>
            <a:r>
              <a:rPr lang="tr-TR" sz="2400" dirty="0"/>
              <a:t> Kartal Teknik ve Endüstri Meslek </a:t>
            </a:r>
            <a:r>
              <a:rPr lang="tr-TR" sz="2400" dirty="0" smtClean="0"/>
              <a:t>Lisesi adı ile eğitim öğretime başlamıştır.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1999 yılında adı Şehit Öğretmen Hüseyin Ağırman MTL olmuştur.</a:t>
            </a:r>
          </a:p>
          <a:p>
            <a:r>
              <a:rPr lang="tr-TR" sz="2400" dirty="0"/>
              <a:t>2010-2011 eğitim-öğretim yılı başı itibariyle Erkek Teknik Öğretim Genel Müdürlüğünün 27/08/2010-3821 sayılı yazısı doğrultusunda okulumuz iki farklı müdürlük olarak ayrılmıştır.</a:t>
            </a:r>
          </a:p>
          <a:p>
            <a:r>
              <a:rPr lang="tr-TR" sz="2400" dirty="0"/>
              <a:t>Şehit Öğretmen Hüseyin Ağırman Teknik ve Endüstri Meslek Lisesi bünyesine; Bilişim Teknolojisi Alanı, Makine Teknolojisi Alanı ve Metal Teknolojisi Alanı </a:t>
            </a:r>
            <a:r>
              <a:rPr lang="tr-TR" sz="2400" dirty="0" smtClean="0"/>
              <a:t>bırakılmıştır.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5082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2015-2016 Eğitim Öğretim Yılında Elektrik Elektronik Teknolojisi Alanı</a:t>
            </a: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2016-2017 Eğitim Öğretim Yılında Tasarım Teknolojisi Alanı Hizmete girmiş olup;</a:t>
            </a: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2018-2019 Eğitim Öğretim yılına 1 Özel Eğitim Sınıfı açılmış olup;</a:t>
            </a: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2018-2019 Eğitim Öğretim yılına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Okul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Proje okulu olarak seçilmiştir.</a:t>
            </a: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2019-2020 Eğitim Öğretim yılında ATP Tasarım Teknolojisi Alanı açıldı.</a:t>
            </a:r>
          </a:p>
        </p:txBody>
      </p:sp>
    </p:spTree>
    <p:extLst>
      <p:ext uri="{BB962C8B-B14F-4D97-AF65-F5344CB8AC3E}">
        <p14:creationId xmlns:p14="http://schemas.microsoft.com/office/powerpoint/2010/main" val="4070424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/>
              <a:t>		</a:t>
            </a:r>
            <a:r>
              <a:rPr lang="tr-TR" b="1" dirty="0"/>
              <a:t>Alan</a:t>
            </a:r>
            <a:r>
              <a:rPr lang="tr-TR" dirty="0"/>
              <a:t>	</a:t>
            </a:r>
            <a:r>
              <a:rPr lang="tr-TR" dirty="0" smtClean="0"/>
              <a:t>		</a:t>
            </a:r>
            <a:r>
              <a:rPr lang="tr-TR" b="1" dirty="0" smtClean="0"/>
              <a:t>Dal</a:t>
            </a:r>
            <a:r>
              <a:rPr lang="tr-TR" dirty="0"/>
              <a:t>		</a:t>
            </a:r>
          </a:p>
          <a:p>
            <a:r>
              <a:rPr lang="tr-TR" b="1" dirty="0">
                <a:solidFill>
                  <a:srgbClr val="FF0000"/>
                </a:solidFill>
              </a:rPr>
              <a:t>1</a:t>
            </a:r>
            <a:r>
              <a:rPr lang="tr-TR" dirty="0">
                <a:solidFill>
                  <a:srgbClr val="FF0000"/>
                </a:solidFill>
              </a:rPr>
              <a:t>	</a:t>
            </a:r>
            <a:r>
              <a:rPr lang="tr-TR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Bilişim </a:t>
            </a:r>
            <a:r>
              <a:rPr lang="tr-TR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Teknolojileri	</a:t>
            </a:r>
            <a:r>
              <a:rPr lang="tr-TR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Web Programcılığı</a:t>
            </a:r>
            <a:r>
              <a:rPr lang="tr-TR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tr-TR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Bilişim Teknolojileri	</a:t>
            </a:r>
            <a:r>
              <a:rPr lang="tr-TR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Ağ </a:t>
            </a:r>
            <a:r>
              <a:rPr lang="tr-TR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İşletmenliği		</a:t>
            </a:r>
          </a:p>
          <a:p>
            <a:r>
              <a:rPr lang="tr-TR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Bilişim </a:t>
            </a:r>
            <a:r>
              <a:rPr lang="tr-TR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Teknolojileri	</a:t>
            </a:r>
            <a:r>
              <a:rPr lang="tr-TR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Veri </a:t>
            </a:r>
            <a:r>
              <a:rPr lang="tr-TR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Tabanı </a:t>
            </a:r>
            <a:r>
              <a:rPr lang="tr-TR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Programcılığı</a:t>
            </a:r>
            <a:endParaRPr lang="tr-TR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9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9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Elektrik-Elektronik Teknoloji      Elektrik </a:t>
            </a:r>
            <a:r>
              <a:rPr lang="tr-TR" sz="29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Tesisatları ve Pano </a:t>
            </a:r>
            <a:r>
              <a:rPr lang="tr-TR" sz="29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Montörlüğü</a:t>
            </a:r>
            <a:endParaRPr lang="tr-TR" sz="29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Tasarım </a:t>
            </a:r>
            <a:r>
              <a:rPr lang="tr-TR" sz="2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Teknolojileri	</a:t>
            </a:r>
            <a:r>
              <a:rPr lang="tr-TR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Endüstriyel </a:t>
            </a:r>
            <a:r>
              <a:rPr lang="tr-TR" sz="2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Ürünler </a:t>
            </a:r>
            <a:r>
              <a:rPr lang="tr-TR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Tasarımı</a:t>
            </a:r>
          </a:p>
          <a:p>
            <a:r>
              <a:rPr lang="tr-TR" sz="29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sz="2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9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Makine Teknolojisi		Bilgisayarlı </a:t>
            </a:r>
            <a:r>
              <a:rPr lang="tr-TR" sz="29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Makine İmalatı </a:t>
            </a:r>
          </a:p>
          <a:p>
            <a:r>
              <a:rPr lang="tr-TR" sz="29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9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9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Makine Teknolojisi		Web </a:t>
            </a:r>
            <a:r>
              <a:rPr lang="tr-TR" sz="29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Programcılığı	</a:t>
            </a:r>
            <a:endParaRPr lang="tr-TR" sz="29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9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tr-TR" sz="29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9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Makine </a:t>
            </a:r>
            <a:r>
              <a:rPr lang="tr-TR" sz="29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Teknolojisi	</a:t>
            </a:r>
            <a:r>
              <a:rPr lang="tr-TR" sz="29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	Bilgisayar </a:t>
            </a:r>
            <a:r>
              <a:rPr lang="tr-TR" sz="29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Destekli Makine Ressamlığı		</a:t>
            </a:r>
          </a:p>
          <a:p>
            <a:r>
              <a:rPr lang="tr-TR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Metal </a:t>
            </a:r>
            <a:r>
              <a:rPr lang="tr-TR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Teknolojisi	</a:t>
            </a:r>
            <a:r>
              <a:rPr lang="tr-TR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Kaynakçılık</a:t>
            </a:r>
            <a:r>
              <a:rPr lang="tr-TR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tr-TR" sz="29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r-TR" sz="2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Metal </a:t>
            </a:r>
            <a:r>
              <a:rPr lang="tr-TR" sz="2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Teknolojisi	</a:t>
            </a:r>
            <a:r>
              <a:rPr lang="tr-TR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Metal </a:t>
            </a:r>
            <a:r>
              <a:rPr lang="tr-TR" sz="2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Doğrama	</a:t>
            </a:r>
            <a:r>
              <a:rPr lang="tr-TR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tr-TR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tr-TR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Metal Teknolojisi	</a:t>
            </a:r>
            <a:r>
              <a:rPr lang="tr-TR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Çelik </a:t>
            </a:r>
            <a:r>
              <a:rPr lang="tr-TR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Konstrüksiyon</a:t>
            </a:r>
            <a:r>
              <a:rPr lang="tr-TR" sz="29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85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Adres: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Petroliş</a:t>
            </a:r>
            <a:r>
              <a:rPr lang="tr-TR" dirty="0"/>
              <a:t> Mah. Üsküdar Cad. Kartal Mezarlık Yanı No 70 Kartal / </a:t>
            </a:r>
            <a:r>
              <a:rPr lang="tr-TR" dirty="0" smtClean="0"/>
              <a:t>İstanbul</a:t>
            </a:r>
          </a:p>
          <a:p>
            <a:r>
              <a:rPr lang="tr-TR" dirty="0">
                <a:hlinkClick r:id="rId2"/>
              </a:rPr>
              <a:t>http://kartaleml.meb.k12.tr</a:t>
            </a:r>
            <a:r>
              <a:rPr lang="tr-TR" dirty="0" smtClean="0">
                <a:hlinkClick r:id="rId2"/>
              </a:rPr>
              <a:t>/</a:t>
            </a:r>
            <a:r>
              <a:rPr lang="tr-TR" dirty="0" smtClean="0"/>
              <a:t> tüm etkinlik ve projelere ulaşabilirsiniz.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24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Atalar Mesleki ve Teknik Anadolu Lisesi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560840" cy="5112568"/>
          </a:xfrm>
        </p:spPr>
      </p:pic>
    </p:spTree>
    <p:extLst>
      <p:ext uri="{BB962C8B-B14F-4D97-AF65-F5344CB8AC3E}">
        <p14:creationId xmlns:p14="http://schemas.microsoft.com/office/powerpoint/2010/main" val="120976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176464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Okul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1976-1977 öğretim yılında Kartal Endüstri Meslek Lisesi adıyla üç bölüm halinde (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tesviye,metal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işleri,elektrik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) eğitime başladı.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Okulun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fiziki yapısının büyüklüğü, öğrenci ve öğretmen sayısının fazlalığı sebebiyle 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2010-2011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 eğitim öğretim yılında iki ayrı okul olarak bölündü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Okulun ikiye ayrılması sonucu 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Elektrik-Elektronik Teknolojisi, Mobilya ve İç Mekan Tasarımı ve Motorlu Araçlar Teknolojisi Alanları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Kartal Atalar Teknik ve Endüstri Meslek Lisesi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bünyesinde kalmıştır.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8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476672"/>
            <a:ext cx="7848872" cy="54006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1. ELEKTRİK - ELEKTRONİK TEKNOLOJİSİ ALANI</a:t>
            </a:r>
          </a:p>
          <a:p>
            <a:pPr marL="0" indent="0" algn="ctr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    *Endüstriyel Bakım Onarım Dalı (ML+TL+ATL)</a:t>
            </a:r>
          </a:p>
          <a:p>
            <a:pPr marL="0" indent="0" algn="ctr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    *Elektrikli Ev Aletleri Teknik Servisi Dalı (ML)</a:t>
            </a:r>
          </a:p>
          <a:p>
            <a:pPr marL="0" indent="0" algn="ctr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    *Elektrik Tesisatları ve Pano Monitörlüğü Dalı (ML)</a:t>
            </a:r>
          </a:p>
          <a:p>
            <a:pPr marL="0" indent="0" algn="ctr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    *Görüntü ve Ses Sistemleri Dalı (ML+TL+ATL)</a:t>
            </a:r>
          </a:p>
          <a:p>
            <a:pPr marL="0" indent="0" algn="ctr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    *Güvenlik Sistemleri Dalı (ML+TL)</a:t>
            </a:r>
          </a:p>
          <a:p>
            <a:pPr marL="0" indent="0" algn="ctr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    *Haberleşme Sistemleri (ML+ATL+TL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tr-T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tr-T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tr-TR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MOBİLYA VE İÇ MEKAN TASARIMI ALANI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tr-TR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 *İç Mekan ve Mobilya Teknolojisi Dalı (ML)</a:t>
            </a:r>
          </a:p>
          <a:p>
            <a:pPr marL="0" indent="0" algn="ctr">
              <a:buNone/>
            </a:pPr>
            <a:r>
              <a:rPr lang="tr-TR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     *Mobilya ve İç Mekan Ressamlığı Dalı (ML</a:t>
            </a:r>
            <a:r>
              <a:rPr lang="tr-T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tr-TR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3. MOTORLU ARAÇLAR TEKNOLOJİSİ ALANI</a:t>
            </a:r>
          </a:p>
          <a:p>
            <a:pPr marL="0" indent="0" algn="ctr"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            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*Otomotiv Elektromekanik Dalı (ML+ATL)</a:t>
            </a:r>
          </a:p>
        </p:txBody>
      </p:sp>
    </p:spTree>
    <p:extLst>
      <p:ext uri="{BB962C8B-B14F-4D97-AF65-F5344CB8AC3E}">
        <p14:creationId xmlns:p14="http://schemas.microsoft.com/office/powerpoint/2010/main" val="165377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sz="3800" dirty="0" smtClean="0">
                <a:latin typeface="Times New Roman" pitchFamily="18" charset="0"/>
                <a:cs typeface="Times New Roman" pitchFamily="18" charset="0"/>
              </a:rPr>
              <a:t>Petrol </a:t>
            </a:r>
            <a:r>
              <a:rPr lang="tr-TR" sz="3800" dirty="0">
                <a:latin typeface="Times New Roman" pitchFamily="18" charset="0"/>
                <a:cs typeface="Times New Roman" pitchFamily="18" charset="0"/>
              </a:rPr>
              <a:t>İş </a:t>
            </a:r>
            <a:r>
              <a:rPr lang="tr-TR" sz="3800" dirty="0" err="1">
                <a:latin typeface="Times New Roman" pitchFamily="18" charset="0"/>
                <a:cs typeface="Times New Roman" pitchFamily="18" charset="0"/>
              </a:rPr>
              <a:t>Mh</a:t>
            </a:r>
            <a:r>
              <a:rPr lang="tr-TR" sz="3800" dirty="0">
                <a:latin typeface="Times New Roman" pitchFamily="18" charset="0"/>
                <a:cs typeface="Times New Roman" pitchFamily="18" charset="0"/>
              </a:rPr>
              <a:t>. Üsküdar </a:t>
            </a:r>
            <a:r>
              <a:rPr lang="tr-TR" sz="3800" dirty="0" err="1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tr-TR" sz="3800" dirty="0">
                <a:latin typeface="Times New Roman" pitchFamily="18" charset="0"/>
                <a:cs typeface="Times New Roman" pitchFamily="18" charset="0"/>
              </a:rPr>
              <a:t>. No:72 34862 Kartal / İstanbul</a:t>
            </a:r>
            <a:endParaRPr lang="tr-TR" sz="38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tr-TR" sz="3800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tr-TR" sz="38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tr-TR" sz="3800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tr-TR" sz="3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tr-TR" sz="38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tr-TR" sz="3800" dirty="0" smtClean="0">
                <a:latin typeface="Times New Roman" pitchFamily="18" charset="0"/>
                <a:cs typeface="Times New Roman" pitchFamily="18" charset="0"/>
                <a:hlinkClick r:id="rId2"/>
              </a:rPr>
              <a:t>atalarmtal.meb.k12.tr/</a:t>
            </a:r>
            <a:r>
              <a:rPr lang="tr-TR" sz="3800" dirty="0">
                <a:latin typeface="Times New Roman" pitchFamily="18" charset="0"/>
                <a:cs typeface="Times New Roman" pitchFamily="18" charset="0"/>
              </a:rPr>
              <a:t>tüm etkinlik ve projelere ulaşabilirsiniz.</a:t>
            </a:r>
          </a:p>
        </p:txBody>
      </p:sp>
    </p:spTree>
    <p:extLst>
      <p:ext uri="{BB962C8B-B14F-4D97-AF65-F5344CB8AC3E}">
        <p14:creationId xmlns:p14="http://schemas.microsoft.com/office/powerpoint/2010/main" val="2672782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akacık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Mesleki ve Teknik Anadolu Lisesi</a:t>
            </a:r>
            <a:br>
              <a:rPr lang="tr-TR" sz="3600" dirty="0"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136904" cy="4752528"/>
          </a:xfrm>
        </p:spPr>
      </p:pic>
    </p:spTree>
    <p:extLst>
      <p:ext uri="{BB962C8B-B14F-4D97-AF65-F5344CB8AC3E}">
        <p14:creationId xmlns:p14="http://schemas.microsoft.com/office/powerpoint/2010/main" val="2016807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1984-1985 Öğretim Yılına Elektrik - Tesviye - Kimya Bölümlerinde 200 Öğrenci ile Eğitim ve Öğretime </a:t>
            </a:r>
            <a:r>
              <a:rPr lang="tr-TR" dirty="0" smtClean="0"/>
              <a:t>açılmıştır. Birçok alan ve dalda bugün eğitime devam etmektedir. Yerel yerleştirme ile öğrenci almaktadır.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596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HASAN FERRUH ÖZGEN ANADOLU LİSESİ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6984775" cy="4525963"/>
          </a:xfrm>
        </p:spPr>
      </p:pic>
    </p:spTree>
    <p:extLst>
      <p:ext uri="{BB962C8B-B14F-4D97-AF65-F5344CB8AC3E}">
        <p14:creationId xmlns:p14="http://schemas.microsoft.com/office/powerpoint/2010/main" val="8561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992888" cy="5544616"/>
          </a:xfrm>
        </p:spPr>
      </p:pic>
    </p:spTree>
    <p:extLst>
      <p:ext uri="{BB962C8B-B14F-4D97-AF65-F5344CB8AC3E}">
        <p14:creationId xmlns:p14="http://schemas.microsoft.com/office/powerpoint/2010/main" val="658792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http://yeml.meb.k12.tr/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467544" y="285293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Adres :	Hürriyet Mahallesi Adnan Kahveci Caddesi No 33 Yakacık/Kartal İSTANBUL</a:t>
            </a:r>
          </a:p>
        </p:txBody>
      </p:sp>
    </p:spTree>
    <p:extLst>
      <p:ext uri="{BB962C8B-B14F-4D97-AF65-F5344CB8AC3E}">
        <p14:creationId xmlns:p14="http://schemas.microsoft.com/office/powerpoint/2010/main" val="1314602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YÜKSEL İLHAN ALANYALI ÇOK PROGRAMLI ANADOLU LİSESİ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SAĞLIK </a:t>
            </a:r>
            <a:r>
              <a:rPr lang="tr-TR" b="1" dirty="0"/>
              <a:t>HİZMETLERİ </a:t>
            </a:r>
            <a:r>
              <a:rPr lang="tr-TR" b="1" dirty="0" smtClean="0"/>
              <a:t>ALANI</a:t>
            </a:r>
          </a:p>
          <a:p>
            <a:pPr marL="0" indent="0" algn="ctr">
              <a:buNone/>
            </a:pPr>
            <a:r>
              <a:rPr lang="tr-TR" b="1" dirty="0" smtClean="0"/>
              <a:t> </a:t>
            </a:r>
            <a:r>
              <a:rPr lang="tr-TR" dirty="0">
                <a:solidFill>
                  <a:schemeClr val="accent1"/>
                </a:solidFill>
              </a:rPr>
              <a:t>EBE YARDIMCILIĞI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HEMŞİRE YARDIMCILIĞI </a:t>
            </a:r>
            <a:r>
              <a:rPr lang="tr-TR" dirty="0">
                <a:solidFill>
                  <a:srgbClr val="92D050"/>
                </a:solidFill>
              </a:rPr>
              <a:t>SAĞLIK BAKIM TEKNİSYENLİĞİ </a:t>
            </a:r>
            <a:r>
              <a:rPr lang="tr-TR" dirty="0"/>
              <a:t>DAL BİLGİLERİ</a:t>
            </a:r>
            <a:endParaRPr lang="tr-TR" u="sng" dirty="0" smtClean="0">
              <a:solidFill>
                <a:schemeClr val="accent1"/>
              </a:solidFill>
              <a:hlinkClick r:id="rId2"/>
            </a:endParaRPr>
          </a:p>
          <a:p>
            <a:endParaRPr lang="tr-TR" u="sng" dirty="0">
              <a:solidFill>
                <a:schemeClr val="accent1"/>
              </a:solidFill>
              <a:hlinkClick r:id="rId2"/>
            </a:endParaRPr>
          </a:p>
          <a:p>
            <a:r>
              <a:rPr lang="tr-TR" u="sng" dirty="0" smtClean="0">
                <a:solidFill>
                  <a:schemeClr val="accent1"/>
                </a:solidFill>
                <a:hlinkClick r:id="rId2"/>
              </a:rPr>
              <a:t>http</a:t>
            </a:r>
            <a:r>
              <a:rPr lang="tr-TR" u="sng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tr-TR" u="sng" dirty="0" smtClean="0">
                <a:solidFill>
                  <a:schemeClr val="accent1"/>
                </a:solidFill>
                <a:hlinkClick r:id="rId2"/>
              </a:rPr>
              <a:t>yakacikasml.meb.k12.tr/icerikler/tarihce_773774.html</a:t>
            </a:r>
            <a:endParaRPr lang="tr-TR" u="sng" dirty="0" smtClean="0">
              <a:solidFill>
                <a:schemeClr val="accent1"/>
              </a:solidFill>
            </a:endParaRPr>
          </a:p>
          <a:p>
            <a:endParaRPr lang="tr-TR" u="sng" dirty="0">
              <a:solidFill>
                <a:schemeClr val="accent1"/>
              </a:solidFill>
            </a:endParaRPr>
          </a:p>
          <a:p>
            <a:r>
              <a:rPr lang="nn-NO" dirty="0"/>
              <a:t>Çarşı Mah. Kartal Cad. No23 KARTAL/İSTANBUL</a:t>
            </a:r>
            <a:endParaRPr lang="tr-TR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79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FATMA ALİYE MESLEKİ VE TEKNİK ANADOLU LİSESİ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tr-TR" dirty="0" smtClean="0">
                <a:solidFill>
                  <a:schemeClr val="accent1"/>
                </a:solidFill>
              </a:rPr>
              <a:t>ÇOCUK GELİŞİMİ</a:t>
            </a:r>
          </a:p>
          <a:p>
            <a:pPr algn="ctr"/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YİYECEK İÇECEK HİZMETLERİ</a:t>
            </a:r>
          </a:p>
          <a:p>
            <a:pPr algn="ctr"/>
            <a:r>
              <a:rPr lang="tr-TR" dirty="0" smtClean="0">
                <a:solidFill>
                  <a:schemeClr val="accent4"/>
                </a:solidFill>
              </a:rPr>
              <a:t>GRAFİK VE FOTOĞRAFÇILIK</a:t>
            </a:r>
          </a:p>
          <a:p>
            <a:pPr algn="ctr"/>
            <a:endParaRPr lang="tr-TR" dirty="0" smtClean="0">
              <a:solidFill>
                <a:schemeClr val="accent4"/>
              </a:solidFill>
            </a:endParaRPr>
          </a:p>
          <a:p>
            <a:r>
              <a:rPr lang="tr-TR" dirty="0"/>
              <a:t>Çavuşoğlu Mah.Namık Kemal Cad. Akmecit Sk.No2 </a:t>
            </a:r>
            <a:r>
              <a:rPr lang="tr-TR" dirty="0" smtClean="0"/>
              <a:t>Kartal/İstanbul</a:t>
            </a:r>
          </a:p>
          <a:p>
            <a:endParaRPr lang="tr-TR" dirty="0"/>
          </a:p>
          <a:p>
            <a:r>
              <a:rPr lang="tr-TR" u="sng" dirty="0">
                <a:solidFill>
                  <a:schemeClr val="accent1"/>
                </a:solidFill>
                <a:hlinkClick r:id="rId2"/>
              </a:rPr>
              <a:t>http://fatmaaliyemtal.meb.k12.tr</a:t>
            </a:r>
            <a:r>
              <a:rPr lang="tr-TR" u="sng" dirty="0" smtClean="0">
                <a:solidFill>
                  <a:schemeClr val="accent1"/>
                </a:solidFill>
                <a:hlinkClick r:id="rId2"/>
              </a:rPr>
              <a:t>/</a:t>
            </a:r>
            <a:r>
              <a:rPr lang="tr-TR" u="sng" dirty="0" smtClean="0">
                <a:solidFill>
                  <a:schemeClr val="accent1"/>
                </a:solidFill>
              </a:rPr>
              <a:t> </a:t>
            </a:r>
            <a:r>
              <a:rPr lang="tr-TR" u="sng" dirty="0">
                <a:solidFill>
                  <a:schemeClr val="accent1"/>
                </a:solidFill>
              </a:rPr>
              <a:t>adresinden bilgi edinebilirsiniz</a:t>
            </a:r>
          </a:p>
          <a:p>
            <a:endParaRPr lang="tr-TR" u="sng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6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KARTAL İMKB MESLEKİ VE TEKNİK ANADOLU LİSESİ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tr-TR" dirty="0" smtClean="0">
                <a:solidFill>
                  <a:schemeClr val="accent1"/>
                </a:solidFill>
              </a:rPr>
              <a:t>BİLİŞİM TEKNOLOJİLERİ</a:t>
            </a:r>
          </a:p>
          <a:p>
            <a:pPr algn="ctr"/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ÇOCUK GELİŞİMİ</a:t>
            </a:r>
          </a:p>
          <a:p>
            <a:pPr algn="ctr"/>
            <a:r>
              <a:rPr lang="tr-TR" dirty="0" smtClean="0">
                <a:solidFill>
                  <a:srgbClr val="7030A0"/>
                </a:solidFill>
              </a:rPr>
              <a:t>MODA TASARIM VE TEKNOLOJİLERİ</a:t>
            </a:r>
          </a:p>
          <a:p>
            <a:pPr algn="ctr"/>
            <a:r>
              <a:rPr lang="tr-TR" dirty="0" smtClean="0">
                <a:solidFill>
                  <a:schemeClr val="accent3"/>
                </a:solidFill>
              </a:rPr>
              <a:t>GÜZELLİK SAÇ BAKIMI HİZMETLERİ</a:t>
            </a:r>
          </a:p>
          <a:p>
            <a:pPr algn="ctr"/>
            <a:r>
              <a:rPr lang="tr-TR" dirty="0" smtClean="0">
                <a:solidFill>
                  <a:schemeClr val="accent2"/>
                </a:solidFill>
              </a:rPr>
              <a:t>YİYECEK İÇECEK HİZMETLERİ </a:t>
            </a:r>
          </a:p>
          <a:p>
            <a:pPr marL="0" indent="0" algn="ctr">
              <a:buNone/>
            </a:pPr>
            <a:endParaRPr lang="tr-TR" dirty="0" smtClean="0">
              <a:solidFill>
                <a:schemeClr val="accent2"/>
              </a:solidFill>
            </a:endParaRPr>
          </a:p>
          <a:p>
            <a:r>
              <a:rPr lang="tr-TR" dirty="0" smtClean="0"/>
              <a:t>Adres: </a:t>
            </a:r>
            <a:r>
              <a:rPr lang="tr-TR" dirty="0"/>
              <a:t>Esentepe Mah. Anayurt Cd. Pamuk Sk. No7/1 Kartal</a:t>
            </a:r>
            <a:endParaRPr lang="tr-TR" dirty="0">
              <a:solidFill>
                <a:schemeClr val="accent2"/>
              </a:solidFill>
            </a:endParaRPr>
          </a:p>
          <a:p>
            <a:pPr algn="ctr"/>
            <a:endParaRPr lang="tr-TR" dirty="0" smtClean="0">
              <a:solidFill>
                <a:schemeClr val="accent2"/>
              </a:solidFill>
            </a:endParaRPr>
          </a:p>
          <a:p>
            <a:r>
              <a:rPr lang="tr-TR" u="sng" dirty="0">
                <a:solidFill>
                  <a:schemeClr val="tx2"/>
                </a:solidFill>
                <a:hlinkClick r:id="rId2"/>
              </a:rPr>
              <a:t>http://kartalimkb.meb.k12.tr</a:t>
            </a:r>
            <a:r>
              <a:rPr lang="tr-TR" u="sng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tr-TR" u="sng" dirty="0" smtClean="0">
                <a:solidFill>
                  <a:schemeClr val="tx2"/>
                </a:solidFill>
              </a:rPr>
              <a:t> </a:t>
            </a:r>
            <a:r>
              <a:rPr lang="tr-TR" u="sng" dirty="0">
                <a:solidFill>
                  <a:schemeClr val="accent1"/>
                </a:solidFill>
              </a:rPr>
              <a:t>adresinden bilgi edinebilirsiniz</a:t>
            </a:r>
          </a:p>
          <a:p>
            <a:endParaRPr lang="tr-TR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2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KARTAL SABİHA GÖKÇEN MESLEKİ VE TEKNİK ANADOLU LİSESİ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1"/>
                </a:solidFill>
              </a:rPr>
              <a:t>BİLİŞİM TEKNOLOJİLERİ</a:t>
            </a:r>
          </a:p>
          <a:p>
            <a:pPr algn="ctr"/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ÇOCUK GELİŞİMİ</a:t>
            </a:r>
          </a:p>
          <a:p>
            <a:pPr algn="ctr"/>
            <a:r>
              <a:rPr lang="tr-TR" dirty="0">
                <a:solidFill>
                  <a:srgbClr val="7030A0"/>
                </a:solidFill>
              </a:rPr>
              <a:t>MODA TASARIM VE TEKNOLOJİLERİ</a:t>
            </a:r>
          </a:p>
          <a:p>
            <a:pPr algn="ctr"/>
            <a:r>
              <a:rPr lang="tr-TR" dirty="0" smtClean="0">
                <a:solidFill>
                  <a:schemeClr val="accent2"/>
                </a:solidFill>
              </a:rPr>
              <a:t>YİYECEK </a:t>
            </a:r>
            <a:r>
              <a:rPr lang="tr-TR" dirty="0">
                <a:solidFill>
                  <a:schemeClr val="accent2"/>
                </a:solidFill>
              </a:rPr>
              <a:t>İÇECEK HİZMETLERİ </a:t>
            </a:r>
            <a:endParaRPr lang="tr-TR" dirty="0" smtClean="0">
              <a:solidFill>
                <a:schemeClr val="accent2"/>
              </a:solidFill>
            </a:endParaRPr>
          </a:p>
          <a:p>
            <a:pPr algn="ctr"/>
            <a:r>
              <a:rPr lang="tr-TR" dirty="0" smtClean="0">
                <a:solidFill>
                  <a:schemeClr val="tx2"/>
                </a:solidFill>
              </a:rPr>
              <a:t>GIDA TEKNOLOJİSİ</a:t>
            </a:r>
          </a:p>
          <a:p>
            <a:pPr algn="ctr"/>
            <a:r>
              <a:rPr lang="tr-TR" dirty="0" smtClean="0">
                <a:solidFill>
                  <a:srgbClr val="FFC000"/>
                </a:solidFill>
              </a:rPr>
              <a:t>GRAFİK VE FOTOĞRAF</a:t>
            </a:r>
          </a:p>
          <a:p>
            <a:pPr algn="ctr"/>
            <a:r>
              <a:rPr lang="tr-TR" dirty="0" smtClean="0">
                <a:solidFill>
                  <a:schemeClr val="accent2"/>
                </a:solidFill>
              </a:rPr>
              <a:t>RADYO TELEVİZYON</a:t>
            </a:r>
            <a:endParaRPr lang="tr-TR" dirty="0">
              <a:solidFill>
                <a:schemeClr val="accent2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7865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KARTAL SABİHA GÖKÇEN MESLEKİ VE TEKNİK ANADOLU LİSESİ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Orhantepe Mh. 30 Ağustos Cd. Murat Reis Sk. No.2 34865 </a:t>
            </a:r>
            <a:r>
              <a:rPr lang="tr-TR" dirty="0" smtClean="0"/>
              <a:t>Kartal</a:t>
            </a:r>
          </a:p>
          <a:p>
            <a:endParaRPr lang="tr-TR" dirty="0"/>
          </a:p>
          <a:p>
            <a:r>
              <a:rPr lang="tr-TR" u="sng" dirty="0">
                <a:solidFill>
                  <a:schemeClr val="accent1"/>
                </a:solidFill>
                <a:hlinkClick r:id="rId2"/>
              </a:rPr>
              <a:t>http://ksgmtal.meb.k12.tr</a:t>
            </a:r>
            <a:r>
              <a:rPr lang="tr-TR" u="sng" dirty="0" smtClean="0">
                <a:solidFill>
                  <a:schemeClr val="accent1"/>
                </a:solidFill>
                <a:hlinkClick r:id="rId2"/>
              </a:rPr>
              <a:t>/</a:t>
            </a:r>
            <a:r>
              <a:rPr lang="tr-TR" u="sng" dirty="0" smtClean="0">
                <a:solidFill>
                  <a:schemeClr val="accent1"/>
                </a:solidFill>
              </a:rPr>
              <a:t>  adresinden bilgi edinebilirsiniz</a:t>
            </a:r>
            <a:endParaRPr lang="tr-TR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98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YEREL YERLEŞTİRME İLE ALAN İMAMHATİP LİSELERİ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 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Normal ortaokul ve lise müfredatına ek olarak dini ve ahlaki eğitim veren, mesleğe ve üniversiteye öğrenci yetiştiren, Milli Eğitim Bakanlığı tarafından denetlenen resmi devlet okullarıdır.</a:t>
            </a:r>
          </a:p>
        </p:txBody>
      </p:sp>
    </p:spTree>
    <p:extLst>
      <p:ext uri="{BB962C8B-B14F-4D97-AF65-F5344CB8AC3E}">
        <p14:creationId xmlns:p14="http://schemas.microsoft.com/office/powerpoint/2010/main" val="3024369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MEDİNE TAYFUR SÖKMEN Anadolu İmam Hatip Lisesi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4" y="1600200"/>
            <a:ext cx="7058031" cy="4525963"/>
          </a:xfrm>
        </p:spPr>
      </p:pic>
    </p:spTree>
    <p:extLst>
      <p:ext uri="{BB962C8B-B14F-4D97-AF65-F5344CB8AC3E}">
        <p14:creationId xmlns:p14="http://schemas.microsoft.com/office/powerpoint/2010/main" val="3353644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2015-2016 eğitim-öğretim </a:t>
            </a:r>
            <a:r>
              <a:rPr lang="tr-TR" dirty="0" smtClean="0"/>
              <a:t>yılından bu yana   </a:t>
            </a:r>
            <a:r>
              <a:rPr lang="tr-TR" dirty="0"/>
              <a:t>Medine Tayfur Sökmen Anadolu İmam Hatip </a:t>
            </a:r>
            <a:r>
              <a:rPr lang="tr-TR" dirty="0" smtClean="0"/>
              <a:t>Lisesi olarak hizmet vermektedir. Yerel yerleştirmede not ortalamasına göre kız öğrenci almaktadır.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492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764704"/>
            <a:ext cx="7992888" cy="5433467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Okul eğitim öğretime 2009 yılında sınavla öğrenci alan anadolu lisesi olarak başlamış, 2018 yılından itibaren mahalle okulu olarak eğitim öğretime devam etmektedir. </a:t>
            </a:r>
          </a:p>
          <a:p>
            <a:r>
              <a:rPr lang="tr-TR" u="sng" dirty="0" smtClean="0"/>
              <a:t>Not ortalamasına göre öğrenci almaktadır</a:t>
            </a:r>
            <a:r>
              <a:rPr lang="tr-TR" dirty="0" smtClean="0"/>
              <a:t>.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Adres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Soğanlık Orta Mah. İşlem Sok. No3 Teknik Yapı İçi Kartal/ İstanbul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http://hasanferruhozgen.meb.k12.tr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adresinden okulun başarı- faaliyetleri hakkında bilgi edinebilirsiniz.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5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mtskaihl.meb.k12.tr/</a:t>
            </a:r>
            <a:r>
              <a:rPr lang="tr-TR" dirty="0" smtClean="0"/>
              <a:t> okul tanıtım vidosuna ve tüm etkinliklere buradan ulaşabilirsiniz.</a:t>
            </a:r>
          </a:p>
          <a:p>
            <a:r>
              <a:rPr lang="tr-TR" b="1" dirty="0" smtClean="0"/>
              <a:t>Adres</a:t>
            </a:r>
            <a:r>
              <a:rPr lang="tr-TR" b="1" dirty="0"/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Soğanlık Yeni Mahalle, Baltacı Mehmet Paşa Sokak, No14 Kartal </a:t>
            </a:r>
            <a:r>
              <a:rPr lang="tr-TR" dirty="0" smtClean="0"/>
              <a:t>İSTANBUL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1045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SELMAN FARİSİ ANADOLU İMAM HATİP LİSESİ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Geçen yıl öğrenci almaya başlamıştır. </a:t>
            </a:r>
          </a:p>
          <a:p>
            <a:endParaRPr lang="tr-TR" dirty="0"/>
          </a:p>
          <a:p>
            <a:r>
              <a:rPr lang="tr-TR" dirty="0" smtClean="0"/>
              <a:t>Adres </a:t>
            </a:r>
            <a:r>
              <a:rPr lang="tr-TR" dirty="0"/>
              <a:t>- UĞUR MUMCU MAH. SAFRAN SK. NO 6 KARTAL / İSTANBUL</a:t>
            </a:r>
          </a:p>
        </p:txBody>
      </p:sp>
    </p:spTree>
    <p:extLst>
      <p:ext uri="{BB962C8B-B14F-4D97-AF65-F5344CB8AC3E}">
        <p14:creationId xmlns:p14="http://schemas.microsoft.com/office/powerpoint/2010/main" val="853343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DİĞER ANADOLU İMAM HATİP LİSELERİ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dirty="0" smtClean="0">
                <a:solidFill>
                  <a:schemeClr val="accent1"/>
                </a:solidFill>
              </a:rPr>
              <a:t>CEVİZLİ İMAM HATİP ANADOLU LİSESİ</a:t>
            </a:r>
          </a:p>
          <a:p>
            <a:pPr algn="ctr"/>
            <a:r>
              <a:rPr lang="tr-TR" dirty="0">
                <a:solidFill>
                  <a:schemeClr val="accent1"/>
                </a:solidFill>
                <a:hlinkClick r:id="rId2"/>
              </a:rPr>
              <a:t>http://cevizliaihl.meb.k12.tr</a:t>
            </a:r>
            <a:r>
              <a:rPr lang="tr-TR" dirty="0" smtClean="0">
                <a:solidFill>
                  <a:schemeClr val="accent1"/>
                </a:solidFill>
                <a:hlinkClick r:id="rId2"/>
              </a:rPr>
              <a:t>/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endParaRPr lang="tr-TR" dirty="0" smtClean="0">
              <a:solidFill>
                <a:schemeClr val="accent1"/>
              </a:solidFill>
            </a:endParaRPr>
          </a:p>
          <a:p>
            <a:pPr algn="ctr"/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HÜRRİYET KIZ ANADOLU İMAM HATİP LİSESİ</a:t>
            </a:r>
          </a:p>
          <a:p>
            <a:pPr algn="ctr"/>
            <a:r>
              <a:rPr lang="tr-TR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http://hurriyetiho.meb.k12.tr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/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SELÇUK ERAYDIN ANADOLU İMAM HATİP LİSESİ</a:t>
            </a:r>
          </a:p>
          <a:p>
            <a:pPr algn="ctr"/>
            <a:r>
              <a:rPr lang="tr-TR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http://seraydinaihl.meb.k12.tr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/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tr-T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8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YILDIZ AHMET ARAYICI ANADOLU LİSESİ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441"/>
            <a:ext cx="7162800" cy="4221480"/>
          </a:xfrm>
        </p:spPr>
      </p:pic>
    </p:spTree>
    <p:extLst>
      <p:ext uri="{BB962C8B-B14F-4D97-AF65-F5344CB8AC3E}">
        <p14:creationId xmlns:p14="http://schemas.microsoft.com/office/powerpoint/2010/main" val="26447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24847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 2018-2019 tarihinde eğitim öğretime yerel yerleştirme ile başlamıştır. Henüz mezun vermemiştir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u="sng" dirty="0" smtClean="0"/>
              <a:t>Not </a:t>
            </a:r>
            <a:r>
              <a:rPr lang="tr-TR" u="sng" dirty="0"/>
              <a:t>ortalamasına göre öğrenci almaktadır.</a:t>
            </a:r>
            <a:endParaRPr lang="tr-TR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smtClean="0"/>
              <a:t>Adres</a:t>
            </a:r>
            <a:r>
              <a:rPr lang="tr-TR" b="1" dirty="0"/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Soğanlık Yeni Mahalle </a:t>
            </a:r>
            <a:r>
              <a:rPr lang="tr-TR" dirty="0" err="1"/>
              <a:t>Pegagaz</a:t>
            </a:r>
            <a:r>
              <a:rPr lang="tr-TR" dirty="0"/>
              <a:t> Sokak No/9 </a:t>
            </a:r>
            <a:r>
              <a:rPr lang="tr-TR" sz="2600" dirty="0" smtClean="0"/>
              <a:t>KARTAL/İSTANBUL</a:t>
            </a:r>
            <a:endParaRPr lang="tr-TR" dirty="0"/>
          </a:p>
          <a:p>
            <a:r>
              <a:rPr lang="tr-TR" dirty="0" smtClean="0">
                <a:hlinkClick r:id="rId2"/>
              </a:rPr>
              <a:t>http://yildizahmetarayici.meb.k12.tr/</a:t>
            </a:r>
            <a:r>
              <a:rPr lang="tr-TR" dirty="0" smtClean="0"/>
              <a:t>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adresinden okulun başarı- faaliyetleri hakkında bilgi edinebilirsiniz.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85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HACI HATİCE BAYRAKTAR ANADOLU LİSESİ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424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14543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1998-1999 eğitim-öğretim yılında hizmete </a:t>
            </a:r>
            <a:r>
              <a:rPr lang="tr-TR" dirty="0" smtClean="0"/>
              <a:t>girmiştir. 2018 yılından itibaren yerel yerleştirmeden </a:t>
            </a:r>
            <a:r>
              <a:rPr lang="tr-TR" u="sng" dirty="0" smtClean="0"/>
              <a:t>not ortalaması ile öğrenci almaktadır.</a:t>
            </a:r>
          </a:p>
          <a:p>
            <a:pPr marL="0" indent="0">
              <a:buNone/>
            </a:pPr>
            <a:endParaRPr lang="tr-TR" u="sng" dirty="0" smtClean="0"/>
          </a:p>
          <a:p>
            <a:r>
              <a:rPr lang="tr-TR" b="1" dirty="0" smtClean="0"/>
              <a:t>Adres</a:t>
            </a:r>
            <a:r>
              <a:rPr lang="tr-TR" b="1" dirty="0"/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Uğurmumcu</a:t>
            </a:r>
            <a:r>
              <a:rPr lang="tr-TR" dirty="0"/>
              <a:t> Mah. </a:t>
            </a:r>
            <a:r>
              <a:rPr lang="tr-TR" dirty="0" err="1"/>
              <a:t>Akşemsettin</a:t>
            </a:r>
            <a:r>
              <a:rPr lang="tr-TR" dirty="0"/>
              <a:t> Cad. 62/2 Kartal/İstanbul</a:t>
            </a:r>
          </a:p>
          <a:p>
            <a:r>
              <a:rPr lang="tr-TR" dirty="0" smtClean="0">
                <a:hlinkClick r:id="rId2"/>
              </a:rPr>
              <a:t>http://haticebayraktar.meb.k12.tr/</a:t>
            </a:r>
            <a:r>
              <a:rPr lang="tr-TR" dirty="0" smtClean="0"/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adresinden okulun başarı- faaliyetleri hakkında bilgi edinebilirsiniz.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48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/>
              <a:t>2 SEÇENEĞİMİZ DAHA VAR !!!</a:t>
            </a:r>
            <a:endParaRPr lang="tr-TR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YÜKSEL İLHAN ALANYALI ÇOK PROGRAMLI ANADOLU LİSESİ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NİN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ANADOLU bölümü </a:t>
            </a:r>
          </a:p>
          <a:p>
            <a:pPr>
              <a:buFont typeface="Wingdings" pitchFamily="2" charset="2"/>
              <a:buChar char="§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HACI İSMAİL GÜNDOĞDU  ÇOK PROGRAMLI ANADOLU LİSESİ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NİN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ANADOLU bölümü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yerel yerleştirmede not ortalaması ile öğrenci almaktadır.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8326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812</Words>
  <Application>Microsoft Office PowerPoint</Application>
  <PresentationFormat>On-screen Show (4:3)</PresentationFormat>
  <Paragraphs>191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Ofis Teması</vt:lpstr>
      <vt:lpstr>YEREL/MAHALLİ  YERLEŞTİRME İLE ÖĞRENCİ ALAN OKULLAR</vt:lpstr>
      <vt:lpstr>ANADOLU LİSELERİ</vt:lpstr>
      <vt:lpstr>HASAN FERRUH ÖZGEN ANADOLU LİSESİ</vt:lpstr>
      <vt:lpstr>PowerPoint Presentation</vt:lpstr>
      <vt:lpstr>YILDIZ AHMET ARAYICI ANADOLU LİSESİ</vt:lpstr>
      <vt:lpstr>PowerPoint Presentation</vt:lpstr>
      <vt:lpstr>HACI HATİCE BAYRAKTAR ANADOLU LİSESİ</vt:lpstr>
      <vt:lpstr>PowerPoint Presentation</vt:lpstr>
      <vt:lpstr>2 SEÇENEĞİMİZ DAHA VAR !!!</vt:lpstr>
      <vt:lpstr>PowerPoint Presentation</vt:lpstr>
      <vt:lpstr>ANADOLU MESLEK LİSELERİ</vt:lpstr>
      <vt:lpstr>PowerPoint Presentation</vt:lpstr>
      <vt:lpstr>ŞEHİT SALİH ALIŞKAN MESLEKİ VE TEKNİK  ANADOLU LİSESİ</vt:lpstr>
      <vt:lpstr>ALANLAR</vt:lpstr>
      <vt:lpstr>PowerPoint Presentation</vt:lpstr>
      <vt:lpstr>ŞEHİT BURAK CANTÜRK MESLEKİ VE TEKNİK ANADOLU LİSESİ</vt:lpstr>
      <vt:lpstr>PowerPoint Presentation</vt:lpstr>
      <vt:lpstr>ALANLAR</vt:lpstr>
      <vt:lpstr>ŞEHİT ÖĞRETMEN HÜSEYİN AĞIRMAN MTAL</vt:lpstr>
      <vt:lpstr>PowerPoint Presentation</vt:lpstr>
      <vt:lpstr>PowerPoint Presentation</vt:lpstr>
      <vt:lpstr>PowerPoint Presentation</vt:lpstr>
      <vt:lpstr>PowerPoint Presentation</vt:lpstr>
      <vt:lpstr>Atalar Mesleki ve Teknik Anadolu Lisesi </vt:lpstr>
      <vt:lpstr>PowerPoint Presentation</vt:lpstr>
      <vt:lpstr>PowerPoint Presentation</vt:lpstr>
      <vt:lpstr>PowerPoint Presentation</vt:lpstr>
      <vt:lpstr>Yakacık Mesleki ve Teknik Anadolu Lisesi </vt:lpstr>
      <vt:lpstr>PowerPoint Presentation</vt:lpstr>
      <vt:lpstr>PowerPoint Presentation</vt:lpstr>
      <vt:lpstr>PowerPoint Presentation</vt:lpstr>
      <vt:lpstr>YÜKSEL İLHAN ALANYALI ÇOK PROGRAMLI ANADOLU LİSESİ</vt:lpstr>
      <vt:lpstr>FATMA ALİYE MESLEKİ VE TEKNİK ANADOLU LİSESİ</vt:lpstr>
      <vt:lpstr>KARTAL İMKB MESLEKİ VE TEKNİK ANADOLU LİSESİ</vt:lpstr>
      <vt:lpstr>KARTAL SABİHA GÖKÇEN MESLEKİ VE TEKNİK ANADOLU LİSESİ</vt:lpstr>
      <vt:lpstr>KARTAL SABİHA GÖKÇEN MESLEKİ VE TEKNİK ANADOLU LİSESİ</vt:lpstr>
      <vt:lpstr>YEREL YERLEŞTİRME İLE ALAN İMAMHATİP LİSELERİ</vt:lpstr>
      <vt:lpstr>MEDİNE TAYFUR SÖKMEN Anadolu İmam Hatip Lisesi</vt:lpstr>
      <vt:lpstr>PowerPoint Presentation</vt:lpstr>
      <vt:lpstr>PowerPoint Presentation</vt:lpstr>
      <vt:lpstr>SELMAN FARİSİ ANADOLU İMAM HATİP LİSESİ</vt:lpstr>
      <vt:lpstr>DİĞER ANADOLU İMAM HATİP LİSELERİ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MAHALLİ YERLEŞTİRME İLE ALAN OKULLAR</dc:title>
  <dc:creator>Fahrettin</dc:creator>
  <cp:lastModifiedBy>Kerime</cp:lastModifiedBy>
  <cp:revision>45</cp:revision>
  <dcterms:created xsi:type="dcterms:W3CDTF">2020-07-08T18:41:41Z</dcterms:created>
  <dcterms:modified xsi:type="dcterms:W3CDTF">2021-03-01T08:51:36Z</dcterms:modified>
</cp:coreProperties>
</file>