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8" r:id="rId4"/>
    <p:sldId id="271" r:id="rId5"/>
    <p:sldId id="270" r:id="rId6"/>
    <p:sldId id="260" r:id="rId7"/>
    <p:sldId id="258" r:id="rId8"/>
    <p:sldId id="262" r:id="rId9"/>
    <p:sldId id="269" r:id="rId10"/>
    <p:sldId id="259" r:id="rId11"/>
    <p:sldId id="264" r:id="rId12"/>
    <p:sldId id="263" r:id="rId13"/>
    <p:sldId id="265" r:id="rId14"/>
    <p:sldId id="267"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8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0A3555-EAB4-4ABB-BB6C-9454B1B7995F}" type="datetimeFigureOut">
              <a:rPr lang="tr-TR" smtClean="0"/>
              <a:t>10.05.2021</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4B34C5-83F6-4A08-A346-84C9D69B6EF2}" type="slidenum">
              <a:rPr lang="tr-TR" smtClean="0"/>
              <a:t>‹#›</a:t>
            </a:fld>
            <a:endParaRPr lang="tr-TR"/>
          </a:p>
        </p:txBody>
      </p:sp>
    </p:spTree>
    <p:extLst>
      <p:ext uri="{BB962C8B-B14F-4D97-AF65-F5344CB8AC3E}">
        <p14:creationId xmlns:p14="http://schemas.microsoft.com/office/powerpoint/2010/main" val="1817931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a:t>Özys=özel yetenek sınavı</a:t>
            </a:r>
          </a:p>
        </p:txBody>
      </p:sp>
      <p:sp>
        <p:nvSpPr>
          <p:cNvPr id="4" name="Slide Number Placeholder 3"/>
          <p:cNvSpPr>
            <a:spLocks noGrp="1"/>
          </p:cNvSpPr>
          <p:nvPr>
            <p:ph type="sldNum" sz="quarter" idx="10"/>
          </p:nvPr>
        </p:nvSpPr>
        <p:spPr/>
        <p:txBody>
          <a:bodyPr/>
          <a:lstStyle/>
          <a:p>
            <a:fld id="{AD4B34C5-83F6-4A08-A346-84C9D69B6EF2}" type="slidenum">
              <a:rPr lang="tr-TR" smtClean="0"/>
              <a:t>2</a:t>
            </a:fld>
            <a:endParaRPr lang="tr-TR"/>
          </a:p>
        </p:txBody>
      </p:sp>
    </p:spTree>
    <p:extLst>
      <p:ext uri="{BB962C8B-B14F-4D97-AF65-F5344CB8AC3E}">
        <p14:creationId xmlns:p14="http://schemas.microsoft.com/office/powerpoint/2010/main" val="815255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cPzvnm3sLXk&amp;t=5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qTmDhA9I-Wo&amp;t=70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HNytt-837IQ&amp;t=1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tr-TR" sz="5400" b="1" dirty="0">
                <a:solidFill>
                  <a:srgbClr val="FF0000"/>
                </a:solidFill>
              </a:rPr>
              <a:t>GÜZEL SANATLAR VE SPOR LİSELERİ</a:t>
            </a:r>
          </a:p>
        </p:txBody>
      </p:sp>
      <p:sp>
        <p:nvSpPr>
          <p:cNvPr id="3" name="Subtitle 2"/>
          <p:cNvSpPr>
            <a:spLocks noGrp="1"/>
          </p:cNvSpPr>
          <p:nvPr>
            <p:ph type="subTitle" idx="1"/>
          </p:nvPr>
        </p:nvSpPr>
        <p:spPr/>
        <p:txBody>
          <a:bodyPr/>
          <a:lstStyle/>
          <a:p>
            <a:r>
              <a:rPr lang="tr-TR" dirty="0"/>
              <a:t>KARTAL MEV OO</a:t>
            </a:r>
          </a:p>
          <a:p>
            <a:r>
              <a:rPr lang="tr-TR" dirty="0"/>
              <a:t>REHBERLİK SERVİSİ</a:t>
            </a:r>
          </a:p>
          <a:p>
            <a:r>
              <a:rPr lang="tr-TR" dirty="0"/>
              <a:t>Kerime Kacar-Nazmiye Birdal Zan</a:t>
            </a:r>
          </a:p>
        </p:txBody>
      </p:sp>
    </p:spTree>
    <p:extLst>
      <p:ext uri="{BB962C8B-B14F-4D97-AF65-F5344CB8AC3E}">
        <p14:creationId xmlns:p14="http://schemas.microsoft.com/office/powerpoint/2010/main" val="869494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solidFill>
                  <a:srgbClr val="FF0000"/>
                </a:solidFill>
              </a:rPr>
              <a:t>İSTANBUL’DAKİ SPOR LİSELERİ</a:t>
            </a:r>
          </a:p>
        </p:txBody>
      </p:sp>
      <p:sp>
        <p:nvSpPr>
          <p:cNvPr id="3" name="Content Placeholder 2"/>
          <p:cNvSpPr>
            <a:spLocks noGrp="1"/>
          </p:cNvSpPr>
          <p:nvPr>
            <p:ph idx="1"/>
          </p:nvPr>
        </p:nvSpPr>
        <p:spPr/>
        <p:txBody>
          <a:bodyPr>
            <a:normAutofit fontScale="92500" lnSpcReduction="10000"/>
          </a:bodyPr>
          <a:lstStyle/>
          <a:p>
            <a:r>
              <a:rPr lang="tr-TR" dirty="0"/>
              <a:t>Türkiye Futbol Federasyonu Meral-Celal Aras Spor Lisesi (Beykoz)</a:t>
            </a:r>
          </a:p>
          <a:p>
            <a:endParaRPr lang="tr-TR" dirty="0"/>
          </a:p>
          <a:p>
            <a:r>
              <a:rPr lang="tr-TR" dirty="0"/>
              <a:t>İstanbul Prof. Faik Somer Spor Lisesi (Ataşehir)</a:t>
            </a:r>
          </a:p>
          <a:p>
            <a:endParaRPr lang="tr-TR" dirty="0"/>
          </a:p>
          <a:p>
            <a:r>
              <a:rPr lang="tr-TR" dirty="0"/>
              <a:t>Ruhi Sarıalp Spor Lisesi (Büyükçekmece)</a:t>
            </a:r>
          </a:p>
          <a:p>
            <a:endParaRPr lang="tr-TR" dirty="0"/>
          </a:p>
          <a:p>
            <a:r>
              <a:rPr lang="tr-TR" dirty="0"/>
              <a:t>Naim Süleymanoğlu Spor Lisesi (Sultanbeyli)</a:t>
            </a:r>
            <a:br>
              <a:rPr lang="tr-TR" dirty="0"/>
            </a:br>
            <a:endParaRPr lang="tr-TR" dirty="0"/>
          </a:p>
        </p:txBody>
      </p:sp>
    </p:spTree>
    <p:extLst>
      <p:ext uri="{BB962C8B-B14F-4D97-AF65-F5344CB8AC3E}">
        <p14:creationId xmlns:p14="http://schemas.microsoft.com/office/powerpoint/2010/main" val="1826869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solidFill>
                  <a:srgbClr val="FF0000"/>
                </a:solidFill>
              </a:rPr>
              <a:t>Naim Süleymanoğlu Spor Lisesi (Sultanbeyli)</a:t>
            </a:r>
          </a:p>
        </p:txBody>
      </p:sp>
      <p:sp>
        <p:nvSpPr>
          <p:cNvPr id="3" name="Content Placeholder 2"/>
          <p:cNvSpPr>
            <a:spLocks noGrp="1"/>
          </p:cNvSpPr>
          <p:nvPr>
            <p:ph idx="1"/>
          </p:nvPr>
        </p:nvSpPr>
        <p:spPr/>
        <p:txBody>
          <a:bodyPr>
            <a:normAutofit lnSpcReduction="10000"/>
          </a:bodyPr>
          <a:lstStyle/>
          <a:p>
            <a:r>
              <a:rPr lang="tr-TR" dirty="0"/>
              <a:t>Kontenjan: 120</a:t>
            </a:r>
            <a:br>
              <a:rPr lang="tr-TR" dirty="0"/>
            </a:br>
            <a:br>
              <a:rPr lang="tr-TR" dirty="0"/>
            </a:br>
            <a:r>
              <a:rPr lang="tr-TR" dirty="0"/>
              <a:t>Pansiyon: -</a:t>
            </a:r>
            <a:br>
              <a:rPr lang="tr-TR" dirty="0"/>
            </a:br>
            <a:endParaRPr lang="tr-TR" dirty="0"/>
          </a:p>
          <a:p>
            <a:r>
              <a:rPr lang="tr-TR" dirty="0"/>
              <a:t>Adres: Mimar Sinan Mahallesi Fevzi Çakmak Caddesi No 15, Sultanbeyli / İSTANBUL</a:t>
            </a:r>
            <a:br>
              <a:rPr lang="tr-TR" dirty="0"/>
            </a:br>
            <a:endParaRPr lang="tr-TR" dirty="0"/>
          </a:p>
          <a:p>
            <a:r>
              <a:rPr lang="tr-TR" dirty="0"/>
              <a:t>Telefon: 0216 669 10 69</a:t>
            </a:r>
          </a:p>
          <a:p>
            <a:r>
              <a:rPr lang="tr-TR" dirty="0">
                <a:solidFill>
                  <a:srgbClr val="FF0000"/>
                </a:solidFill>
              </a:rPr>
              <a:t>http://naimsuleymanoglusl.meb.k12.tr/</a:t>
            </a:r>
          </a:p>
        </p:txBody>
      </p:sp>
    </p:spTree>
    <p:extLst>
      <p:ext uri="{BB962C8B-B14F-4D97-AF65-F5344CB8AC3E}">
        <p14:creationId xmlns:p14="http://schemas.microsoft.com/office/powerpoint/2010/main" val="1864829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solidFill>
                  <a:srgbClr val="FF0000"/>
                </a:solidFill>
              </a:rPr>
              <a:t>İstanbul Prof. Faik Somer Spor Lisesi (Ataşehir)</a:t>
            </a:r>
            <a:br>
              <a:rPr lang="tr-TR" dirty="0"/>
            </a:br>
            <a:endParaRPr lang="tr-TR" dirty="0"/>
          </a:p>
        </p:txBody>
      </p:sp>
      <p:sp>
        <p:nvSpPr>
          <p:cNvPr id="3" name="Content Placeholder 2"/>
          <p:cNvSpPr>
            <a:spLocks noGrp="1"/>
          </p:cNvSpPr>
          <p:nvPr>
            <p:ph idx="1"/>
          </p:nvPr>
        </p:nvSpPr>
        <p:spPr/>
        <p:txBody>
          <a:bodyPr>
            <a:normAutofit lnSpcReduction="10000"/>
          </a:bodyPr>
          <a:lstStyle/>
          <a:p>
            <a:r>
              <a:rPr lang="tr-TR" dirty="0"/>
              <a:t>Kontenjan: 90</a:t>
            </a:r>
            <a:br>
              <a:rPr lang="tr-TR" dirty="0"/>
            </a:br>
            <a:br>
              <a:rPr lang="tr-TR" dirty="0"/>
            </a:br>
            <a:r>
              <a:rPr lang="tr-TR" dirty="0"/>
              <a:t>Pansiyon: Erkek Pansiyonu bulunmaktadır.</a:t>
            </a:r>
            <a:br>
              <a:rPr lang="tr-TR" dirty="0"/>
            </a:br>
            <a:endParaRPr lang="tr-TR" dirty="0"/>
          </a:p>
          <a:p>
            <a:r>
              <a:rPr lang="tr-TR" dirty="0"/>
              <a:t>Adres: Küçükbakkalköy Mh. Nuray Sk. No:2, Ataşehir / İSTANBUL</a:t>
            </a:r>
            <a:br>
              <a:rPr lang="tr-TR" dirty="0"/>
            </a:br>
            <a:endParaRPr lang="tr-TR" dirty="0"/>
          </a:p>
          <a:p>
            <a:r>
              <a:rPr lang="tr-TR" dirty="0"/>
              <a:t>Telefon: 0216 575 19 50</a:t>
            </a:r>
          </a:p>
          <a:p>
            <a:r>
              <a:rPr lang="tr-TR" dirty="0">
                <a:solidFill>
                  <a:srgbClr val="FF0000"/>
                </a:solidFill>
              </a:rPr>
              <a:t>http://faiksomersporlisesi.meb.k12.tr/</a:t>
            </a:r>
          </a:p>
        </p:txBody>
      </p:sp>
    </p:spTree>
    <p:extLst>
      <p:ext uri="{BB962C8B-B14F-4D97-AF65-F5344CB8AC3E}">
        <p14:creationId xmlns:p14="http://schemas.microsoft.com/office/powerpoint/2010/main" val="40300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Resim bölümü yetenek sınavı nasıl olur?</a:t>
            </a:r>
          </a:p>
        </p:txBody>
      </p:sp>
      <p:sp>
        <p:nvSpPr>
          <p:cNvPr id="3" name="Content Placeholder 2"/>
          <p:cNvSpPr>
            <a:spLocks noGrp="1"/>
          </p:cNvSpPr>
          <p:nvPr>
            <p:ph idx="1"/>
          </p:nvPr>
        </p:nvSpPr>
        <p:spPr/>
        <p:txBody>
          <a:bodyPr/>
          <a:lstStyle/>
          <a:p>
            <a:r>
              <a:rPr lang="tr-TR" dirty="0">
                <a:hlinkClick r:id="rId2"/>
              </a:rPr>
              <a:t>https://www.youtube.com/watch?v=cPzvnm3sLXk&amp;t=5s</a:t>
            </a:r>
            <a:endParaRPr lang="tr-TR" dirty="0"/>
          </a:p>
          <a:p>
            <a:endParaRPr lang="tr-TR" dirty="0"/>
          </a:p>
          <a:p>
            <a:r>
              <a:rPr lang="tr-TR" dirty="0"/>
              <a:t>BU VİDEODAN İZLEYEBİLİRSİNİZ.</a:t>
            </a:r>
          </a:p>
        </p:txBody>
      </p:sp>
    </p:spTree>
    <p:extLst>
      <p:ext uri="{BB962C8B-B14F-4D97-AF65-F5344CB8AC3E}">
        <p14:creationId xmlns:p14="http://schemas.microsoft.com/office/powerpoint/2010/main" val="2235705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Müzik bölümü yetenek sınavı nasıl olur?</a:t>
            </a:r>
          </a:p>
        </p:txBody>
      </p:sp>
      <p:sp>
        <p:nvSpPr>
          <p:cNvPr id="3" name="Content Placeholder 2"/>
          <p:cNvSpPr>
            <a:spLocks noGrp="1"/>
          </p:cNvSpPr>
          <p:nvPr>
            <p:ph idx="1"/>
          </p:nvPr>
        </p:nvSpPr>
        <p:spPr/>
        <p:txBody>
          <a:bodyPr/>
          <a:lstStyle/>
          <a:p>
            <a:r>
              <a:rPr lang="tr-TR" dirty="0">
                <a:hlinkClick r:id="rId2"/>
              </a:rPr>
              <a:t>https://www.youtube.com/watch?v=qTmDhA9I-Wo&amp;t=70s</a:t>
            </a:r>
            <a:endParaRPr lang="tr-TR" dirty="0"/>
          </a:p>
          <a:p>
            <a:endParaRPr lang="tr-TR" dirty="0"/>
          </a:p>
          <a:p>
            <a:r>
              <a:rPr lang="tr-TR" dirty="0"/>
              <a:t>BU VİDEODAN İZLEYEBİLİRSİNİZ.</a:t>
            </a:r>
          </a:p>
          <a:p>
            <a:endParaRPr lang="tr-TR" dirty="0"/>
          </a:p>
          <a:p>
            <a:endParaRPr lang="tr-TR" dirty="0"/>
          </a:p>
        </p:txBody>
      </p:sp>
    </p:spTree>
    <p:extLst>
      <p:ext uri="{BB962C8B-B14F-4D97-AF65-F5344CB8AC3E}">
        <p14:creationId xmlns:p14="http://schemas.microsoft.com/office/powerpoint/2010/main" val="1949225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Spor lisesi yetenek sınavı nasıl olur?</a:t>
            </a:r>
          </a:p>
        </p:txBody>
      </p:sp>
      <p:sp>
        <p:nvSpPr>
          <p:cNvPr id="3" name="Content Placeholder 2"/>
          <p:cNvSpPr>
            <a:spLocks noGrp="1"/>
          </p:cNvSpPr>
          <p:nvPr>
            <p:ph idx="1"/>
          </p:nvPr>
        </p:nvSpPr>
        <p:spPr/>
        <p:txBody>
          <a:bodyPr/>
          <a:lstStyle/>
          <a:p>
            <a:r>
              <a:rPr lang="tr-TR" dirty="0">
                <a:hlinkClick r:id="rId2"/>
              </a:rPr>
              <a:t>https://www.youtube.com/watch?v=HNytt-837IQ&amp;t=1s</a:t>
            </a:r>
            <a:endParaRPr lang="tr-TR" dirty="0"/>
          </a:p>
          <a:p>
            <a:endParaRPr lang="tr-TR" dirty="0"/>
          </a:p>
          <a:p>
            <a:r>
              <a:rPr lang="tr-TR" dirty="0"/>
              <a:t>BU VİDEODAN İZLEYEBİLİRSİNİZ.</a:t>
            </a:r>
          </a:p>
          <a:p>
            <a:endParaRPr lang="tr-TR" dirty="0"/>
          </a:p>
        </p:txBody>
      </p:sp>
    </p:spTree>
    <p:extLst>
      <p:ext uri="{BB962C8B-B14F-4D97-AF65-F5344CB8AC3E}">
        <p14:creationId xmlns:p14="http://schemas.microsoft.com/office/powerpoint/2010/main" val="930244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17357054"/>
              </p:ext>
            </p:extLst>
          </p:nvPr>
        </p:nvGraphicFramePr>
        <p:xfrm>
          <a:off x="1524000" y="76200"/>
          <a:ext cx="6096000" cy="37084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pPr algn="ctr"/>
                      <a:r>
                        <a:rPr lang="tr-TR" dirty="0"/>
                        <a:t>LİSE TÜRLERİ </a:t>
                      </a:r>
                    </a:p>
                  </a:txBody>
                  <a:tcPr/>
                </a:tc>
                <a:extLst>
                  <a:ext uri="{0D108BD9-81ED-4DB2-BD59-A6C34878D82A}">
                    <a16:rowId xmlns:a16="http://schemas.microsoft.com/office/drawing/2014/main" val="10000"/>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663265847"/>
              </p:ext>
            </p:extLst>
          </p:nvPr>
        </p:nvGraphicFramePr>
        <p:xfrm>
          <a:off x="124691" y="457200"/>
          <a:ext cx="8991600" cy="518160"/>
        </p:xfrm>
        <a:graphic>
          <a:graphicData uri="http://schemas.openxmlformats.org/drawingml/2006/table">
            <a:tbl>
              <a:tblPr firstRow="1" bandRow="1">
                <a:tableStyleId>{5C22544A-7EE6-4342-B048-85BDC9FD1C3A}</a:tableStyleId>
              </a:tblPr>
              <a:tblGrid>
                <a:gridCol w="1444869">
                  <a:extLst>
                    <a:ext uri="{9D8B030D-6E8A-4147-A177-3AD203B41FA5}">
                      <a16:colId xmlns:a16="http://schemas.microsoft.com/office/drawing/2014/main" val="20000"/>
                    </a:ext>
                  </a:extLst>
                </a:gridCol>
                <a:gridCol w="2212731">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1295400">
                  <a:extLst>
                    <a:ext uri="{9D8B030D-6E8A-4147-A177-3AD203B41FA5}">
                      <a16:colId xmlns:a16="http://schemas.microsoft.com/office/drawing/2014/main" val="20006"/>
                    </a:ext>
                  </a:extLst>
                </a:gridCol>
              </a:tblGrid>
              <a:tr h="457200">
                <a:tc>
                  <a:txBody>
                    <a:bodyPr/>
                    <a:lstStyle/>
                    <a:p>
                      <a:r>
                        <a:rPr lang="tr-TR" sz="1400" b="1" u="sng" dirty="0"/>
                        <a:t>LİSE TÜRÜ</a:t>
                      </a:r>
                    </a:p>
                  </a:txBody>
                  <a:tcPr/>
                </a:tc>
                <a:tc>
                  <a:txBody>
                    <a:bodyPr/>
                    <a:lstStyle/>
                    <a:p>
                      <a:r>
                        <a:rPr lang="tr-TR" sz="1400" b="1" u="sng" dirty="0"/>
                        <a:t>ADI</a:t>
                      </a:r>
                    </a:p>
                  </a:txBody>
                  <a:tcPr/>
                </a:tc>
                <a:tc>
                  <a:txBody>
                    <a:bodyPr/>
                    <a:lstStyle/>
                    <a:p>
                      <a:r>
                        <a:rPr lang="tr-TR" sz="1400" b="1" u="sng" dirty="0"/>
                        <a:t>GİRİŞ</a:t>
                      </a:r>
                    </a:p>
                  </a:txBody>
                  <a:tcPr/>
                </a:tc>
                <a:tc>
                  <a:txBody>
                    <a:bodyPr/>
                    <a:lstStyle/>
                    <a:p>
                      <a:r>
                        <a:rPr lang="tr-TR" sz="1400" b="1" u="sng" dirty="0"/>
                        <a:t>YIL</a:t>
                      </a:r>
                    </a:p>
                  </a:txBody>
                  <a:tcPr/>
                </a:tc>
                <a:tc>
                  <a:txBody>
                    <a:bodyPr/>
                    <a:lstStyle/>
                    <a:p>
                      <a:r>
                        <a:rPr lang="tr-TR" sz="1400" b="1" u="sng" dirty="0"/>
                        <a:t>TÜR</a:t>
                      </a:r>
                    </a:p>
                  </a:txBody>
                  <a:tcPr/>
                </a:tc>
                <a:tc>
                  <a:txBody>
                    <a:bodyPr/>
                    <a:lstStyle/>
                    <a:p>
                      <a:r>
                        <a:rPr lang="tr-TR" sz="1400" b="1" u="sng" dirty="0"/>
                        <a:t>YABANCI DİL</a:t>
                      </a:r>
                    </a:p>
                  </a:txBody>
                  <a:tcPr/>
                </a:tc>
                <a:tc>
                  <a:txBody>
                    <a:bodyPr/>
                    <a:lstStyle/>
                    <a:p>
                      <a:r>
                        <a:rPr lang="tr-TR" sz="1400" b="1" u="sng" dirty="0"/>
                        <a:t>ALAN VE BÖLÜMLERİ</a:t>
                      </a:r>
                    </a:p>
                  </a:txBody>
                  <a:tcPr/>
                </a:tc>
                <a:extLst>
                  <a:ext uri="{0D108BD9-81ED-4DB2-BD59-A6C34878D82A}">
                    <a16:rowId xmlns:a16="http://schemas.microsoft.com/office/drawing/2014/main" val="1000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090436834"/>
              </p:ext>
            </p:extLst>
          </p:nvPr>
        </p:nvGraphicFramePr>
        <p:xfrm>
          <a:off x="0" y="1066800"/>
          <a:ext cx="1447800" cy="175260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tblGrid>
              <a:tr h="1752600">
                <a:tc>
                  <a:txBody>
                    <a:bodyPr/>
                    <a:lstStyle/>
                    <a:p>
                      <a:pPr algn="ctr"/>
                      <a:endParaRPr lang="tr-TR" dirty="0"/>
                    </a:p>
                    <a:p>
                      <a:pPr algn="ctr"/>
                      <a:r>
                        <a:rPr lang="tr-TR" dirty="0"/>
                        <a:t>ÖZEL</a:t>
                      </a:r>
                      <a:r>
                        <a:rPr lang="tr-TR" baseline="0" dirty="0"/>
                        <a:t> YETENEKLE ALAN LİSELER</a:t>
                      </a:r>
                      <a:endParaRPr lang="tr-TR" dirty="0"/>
                    </a:p>
                  </a:txBody>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105266718"/>
              </p:ext>
            </p:extLst>
          </p:nvPr>
        </p:nvGraphicFramePr>
        <p:xfrm>
          <a:off x="1600200" y="1295400"/>
          <a:ext cx="7543800" cy="1158240"/>
        </p:xfrm>
        <a:graphic>
          <a:graphicData uri="http://schemas.openxmlformats.org/drawingml/2006/table">
            <a:tbl>
              <a:tblPr firstRow="1" bandRow="1">
                <a:tableStyleId>{5C22544A-7EE6-4342-B048-85BDC9FD1C3A}</a:tableStyleId>
              </a:tblPr>
              <a:tblGrid>
                <a:gridCol w="2232349">
                  <a:extLst>
                    <a:ext uri="{9D8B030D-6E8A-4147-A177-3AD203B41FA5}">
                      <a16:colId xmlns:a16="http://schemas.microsoft.com/office/drawing/2014/main" val="20000"/>
                    </a:ext>
                  </a:extLst>
                </a:gridCol>
                <a:gridCol w="1154663">
                  <a:extLst>
                    <a:ext uri="{9D8B030D-6E8A-4147-A177-3AD203B41FA5}">
                      <a16:colId xmlns:a16="http://schemas.microsoft.com/office/drawing/2014/main" val="20001"/>
                    </a:ext>
                  </a:extLst>
                </a:gridCol>
                <a:gridCol w="923731">
                  <a:extLst>
                    <a:ext uri="{9D8B030D-6E8A-4147-A177-3AD203B41FA5}">
                      <a16:colId xmlns:a16="http://schemas.microsoft.com/office/drawing/2014/main" val="20002"/>
                    </a:ext>
                  </a:extLst>
                </a:gridCol>
                <a:gridCol w="1000708">
                  <a:extLst>
                    <a:ext uri="{9D8B030D-6E8A-4147-A177-3AD203B41FA5}">
                      <a16:colId xmlns:a16="http://schemas.microsoft.com/office/drawing/2014/main" val="20003"/>
                    </a:ext>
                  </a:extLst>
                </a:gridCol>
                <a:gridCol w="1000708">
                  <a:extLst>
                    <a:ext uri="{9D8B030D-6E8A-4147-A177-3AD203B41FA5}">
                      <a16:colId xmlns:a16="http://schemas.microsoft.com/office/drawing/2014/main" val="20004"/>
                    </a:ext>
                  </a:extLst>
                </a:gridCol>
                <a:gridCol w="1231641">
                  <a:extLst>
                    <a:ext uri="{9D8B030D-6E8A-4147-A177-3AD203B41FA5}">
                      <a16:colId xmlns:a16="http://schemas.microsoft.com/office/drawing/2014/main" val="20005"/>
                    </a:ext>
                  </a:extLst>
                </a:gridCol>
              </a:tblGrid>
              <a:tr h="596685">
                <a:tc>
                  <a:txBody>
                    <a:bodyPr/>
                    <a:lstStyle/>
                    <a:p>
                      <a:r>
                        <a:rPr lang="tr-TR" dirty="0"/>
                        <a:t>GÜZEL SANATLAR LİSELERİ</a:t>
                      </a:r>
                    </a:p>
                  </a:txBody>
                  <a:tcPr>
                    <a:solidFill>
                      <a:schemeClr val="accent1">
                        <a:lumMod val="60000"/>
                        <a:lumOff val="40000"/>
                      </a:schemeClr>
                    </a:solidFill>
                  </a:tcPr>
                </a:tc>
                <a:tc>
                  <a:txBody>
                    <a:bodyPr/>
                    <a:lstStyle/>
                    <a:p>
                      <a:r>
                        <a:rPr lang="tr-TR" dirty="0"/>
                        <a:t>ÖZYS</a:t>
                      </a:r>
                    </a:p>
                  </a:txBody>
                  <a:tcPr>
                    <a:solidFill>
                      <a:schemeClr val="accent1">
                        <a:lumMod val="60000"/>
                        <a:lumOff val="40000"/>
                      </a:schemeClr>
                    </a:solidFill>
                  </a:tcPr>
                </a:tc>
                <a:tc>
                  <a:txBody>
                    <a:bodyPr/>
                    <a:lstStyle/>
                    <a:p>
                      <a:r>
                        <a:rPr lang="tr-TR" dirty="0"/>
                        <a:t>4</a:t>
                      </a:r>
                    </a:p>
                  </a:txBody>
                  <a:tcPr>
                    <a:solidFill>
                      <a:schemeClr val="accent1">
                        <a:lumMod val="60000"/>
                        <a:lumOff val="40000"/>
                      </a:schemeClr>
                    </a:solidFill>
                  </a:tcPr>
                </a:tc>
                <a:tc>
                  <a:txBody>
                    <a:bodyPr/>
                    <a:lstStyle/>
                    <a:p>
                      <a:r>
                        <a:rPr lang="tr-TR" dirty="0"/>
                        <a:t>K+E</a:t>
                      </a:r>
                    </a:p>
                  </a:txBody>
                  <a:tcPr>
                    <a:solidFill>
                      <a:schemeClr val="accent1">
                        <a:lumMod val="60000"/>
                        <a:lumOff val="40000"/>
                      </a:schemeClr>
                    </a:solidFill>
                  </a:tcPr>
                </a:tc>
                <a:tc>
                  <a:txBody>
                    <a:bodyPr/>
                    <a:lstStyle/>
                    <a:p>
                      <a:r>
                        <a:rPr lang="tr-TR" dirty="0"/>
                        <a:t>İNG</a:t>
                      </a:r>
                    </a:p>
                  </a:txBody>
                  <a:tcPr>
                    <a:solidFill>
                      <a:schemeClr val="accent1">
                        <a:lumMod val="60000"/>
                        <a:lumOff val="40000"/>
                      </a:schemeClr>
                    </a:solidFill>
                  </a:tcPr>
                </a:tc>
                <a:tc>
                  <a:txBody>
                    <a:bodyPr/>
                    <a:lstStyle/>
                    <a:p>
                      <a:pPr algn="l"/>
                      <a:r>
                        <a:rPr lang="tr-TR" sz="1400" dirty="0"/>
                        <a:t>MÜZİK-RESİM</a:t>
                      </a:r>
                    </a:p>
                  </a:txBody>
                  <a:tcPr>
                    <a:solidFill>
                      <a:schemeClr val="accent1">
                        <a:lumMod val="60000"/>
                        <a:lumOff val="40000"/>
                      </a:schemeClr>
                    </a:solidFill>
                  </a:tcPr>
                </a:tc>
                <a:extLst>
                  <a:ext uri="{0D108BD9-81ED-4DB2-BD59-A6C34878D82A}">
                    <a16:rowId xmlns:a16="http://schemas.microsoft.com/office/drawing/2014/main" val="10000"/>
                  </a:ext>
                </a:extLst>
              </a:tr>
              <a:tr h="483031">
                <a:tc>
                  <a:txBody>
                    <a:bodyPr/>
                    <a:lstStyle/>
                    <a:p>
                      <a:r>
                        <a:rPr lang="tr-TR" dirty="0"/>
                        <a:t>SPOR LİSELERİ</a:t>
                      </a:r>
                    </a:p>
                  </a:txBody>
                  <a:tcPr/>
                </a:tc>
                <a:tc>
                  <a:txBody>
                    <a:bodyPr/>
                    <a:lstStyle/>
                    <a:p>
                      <a:r>
                        <a:rPr lang="tr-TR" dirty="0"/>
                        <a:t>ÖZYS</a:t>
                      </a:r>
                    </a:p>
                  </a:txBody>
                  <a:tcPr/>
                </a:tc>
                <a:tc>
                  <a:txBody>
                    <a:bodyPr/>
                    <a:lstStyle/>
                    <a:p>
                      <a:r>
                        <a:rPr lang="tr-TR" dirty="0"/>
                        <a:t>4</a:t>
                      </a:r>
                    </a:p>
                  </a:txBody>
                  <a:tcPr/>
                </a:tc>
                <a:tc>
                  <a:txBody>
                    <a:bodyPr/>
                    <a:lstStyle/>
                    <a:p>
                      <a:r>
                        <a:rPr lang="tr-TR" dirty="0"/>
                        <a:t>K+E</a:t>
                      </a:r>
                    </a:p>
                  </a:txBody>
                  <a:tcPr/>
                </a:tc>
                <a:tc>
                  <a:txBody>
                    <a:bodyPr/>
                    <a:lstStyle/>
                    <a:p>
                      <a:r>
                        <a:rPr lang="tr-TR" dirty="0"/>
                        <a:t>İNG</a:t>
                      </a:r>
                    </a:p>
                  </a:txBody>
                  <a:tcPr/>
                </a:tc>
                <a:tc>
                  <a:txBody>
                    <a:bodyPr/>
                    <a:lstStyle/>
                    <a:p>
                      <a:r>
                        <a:rPr lang="tr-TR" sz="1400" dirty="0"/>
                        <a:t>SPOR</a:t>
                      </a:r>
                      <a:r>
                        <a:rPr lang="tr-TR" sz="1400" baseline="0" dirty="0"/>
                        <a:t> PROGRAMI</a:t>
                      </a:r>
                      <a:endParaRPr lang="tr-TR" sz="1400" dirty="0"/>
                    </a:p>
                  </a:txBody>
                  <a:tcPr/>
                </a:tc>
                <a:extLst>
                  <a:ext uri="{0D108BD9-81ED-4DB2-BD59-A6C34878D82A}">
                    <a16:rowId xmlns:a16="http://schemas.microsoft.com/office/drawing/2014/main" val="1000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49197637"/>
              </p:ext>
            </p:extLst>
          </p:nvPr>
        </p:nvGraphicFramePr>
        <p:xfrm>
          <a:off x="152400" y="2895600"/>
          <a:ext cx="5922818" cy="242316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2112818">
                  <a:extLst>
                    <a:ext uri="{9D8B030D-6E8A-4147-A177-3AD203B41FA5}">
                      <a16:colId xmlns:a16="http://schemas.microsoft.com/office/drawing/2014/main" val="20002"/>
                    </a:ext>
                  </a:extLst>
                </a:gridCol>
              </a:tblGrid>
              <a:tr h="381000">
                <a:tc>
                  <a:txBody>
                    <a:bodyPr/>
                    <a:lstStyle/>
                    <a:p>
                      <a:r>
                        <a:rPr lang="tr-TR" dirty="0"/>
                        <a:t>MÜZİK</a:t>
                      </a:r>
                    </a:p>
                  </a:txBody>
                  <a:tcPr/>
                </a:tc>
                <a:tc>
                  <a:txBody>
                    <a:bodyPr/>
                    <a:lstStyle/>
                    <a:p>
                      <a:r>
                        <a:rPr lang="tr-TR" dirty="0"/>
                        <a:t>RESİM</a:t>
                      </a:r>
                    </a:p>
                  </a:txBody>
                  <a:tcPr/>
                </a:tc>
                <a:tc>
                  <a:txBody>
                    <a:bodyPr/>
                    <a:lstStyle/>
                    <a:p>
                      <a:r>
                        <a:rPr lang="tr-TR" dirty="0"/>
                        <a:t>SPOR</a:t>
                      </a:r>
                    </a:p>
                  </a:txBody>
                  <a:tcPr/>
                </a:tc>
                <a:extLst>
                  <a:ext uri="{0D108BD9-81ED-4DB2-BD59-A6C34878D82A}">
                    <a16:rowId xmlns:a16="http://schemas.microsoft.com/office/drawing/2014/main" val="10000"/>
                  </a:ext>
                </a:extLst>
              </a:tr>
              <a:tr h="137160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1" i="0" u="sng" strike="noStrike" kern="1200" cap="none" spc="0" normalizeH="0" baseline="0" noProof="0" dirty="0">
                          <a:ln>
                            <a:noFill/>
                          </a:ln>
                          <a:solidFill>
                            <a:schemeClr val="tx1"/>
                          </a:solidFill>
                          <a:effectLst/>
                          <a:uLnTx/>
                          <a:uFillTx/>
                          <a:latin typeface="+mn-lt"/>
                          <a:ea typeface="+mn-ea"/>
                          <a:cs typeface="+mn-cs"/>
                        </a:rPr>
                        <a:t>Müziksel İşitme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Tek ses, iki ses, üç ses, dört ses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1" i="0" u="sng" strike="noStrike" kern="1200" cap="none" spc="0" normalizeH="0" baseline="0" noProof="0" dirty="0">
                          <a:ln>
                            <a:noFill/>
                          </a:ln>
                          <a:solidFill>
                            <a:schemeClr val="tx1"/>
                          </a:solidFill>
                          <a:effectLst/>
                          <a:uLnTx/>
                          <a:uFillTx/>
                          <a:latin typeface="+mn-lt"/>
                          <a:ea typeface="+mn-ea"/>
                          <a:cs typeface="+mn-cs"/>
                        </a:rPr>
                        <a:t>Ritimsel Bellek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Ritim Tekrarı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1" i="0" u="sng" strike="noStrike" kern="1200" cap="none" spc="0" normalizeH="0" baseline="0" noProof="0" dirty="0">
                          <a:ln>
                            <a:noFill/>
                          </a:ln>
                          <a:solidFill>
                            <a:schemeClr val="tx1"/>
                          </a:solidFill>
                          <a:effectLst/>
                          <a:uLnTx/>
                          <a:uFillTx/>
                          <a:latin typeface="+mn-lt"/>
                          <a:ea typeface="+mn-ea"/>
                          <a:cs typeface="+mn-cs"/>
                        </a:rPr>
                        <a:t>Ezgisel Bellek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Ezgi Tekrarı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1" i="0" u="sng" strike="noStrike" kern="1200" cap="none" spc="0" normalizeH="0" baseline="0" noProof="0" dirty="0">
                          <a:ln>
                            <a:noFill/>
                          </a:ln>
                          <a:solidFill>
                            <a:schemeClr val="tx1"/>
                          </a:solidFill>
                          <a:effectLst/>
                          <a:uLnTx/>
                          <a:uFillTx/>
                          <a:latin typeface="+mn-lt"/>
                          <a:ea typeface="+mn-ea"/>
                          <a:cs typeface="+mn-cs"/>
                        </a:rPr>
                        <a:t>Müziksel Çalma-Söyleme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Müziksel Söyleme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Müziksel Çalma</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1" i="0" u="sng" strike="noStrike" kern="1200" cap="none" spc="0" normalizeH="0" baseline="0" noProof="0" dirty="0">
                          <a:ln>
                            <a:noFill/>
                          </a:ln>
                          <a:solidFill>
                            <a:schemeClr val="tx1"/>
                          </a:solidFill>
                          <a:effectLst/>
                          <a:uLnTx/>
                          <a:uFillTx/>
                          <a:latin typeface="+mn-lt"/>
                          <a:ea typeface="+mn-ea"/>
                          <a:cs typeface="+mn-cs"/>
                        </a:rPr>
                        <a:t>Desen  Çizim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Düzgünlük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Açısal Denge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Çizgi Kalitesi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Benzetme ve Taklit  Edebilme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Bütünlük ve Çizgiler Arası Orantı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1" i="0" u="sng" strike="noStrike" kern="1200" cap="none" spc="0" normalizeH="0" baseline="0" noProof="0" dirty="0">
                          <a:ln>
                            <a:noFill/>
                          </a:ln>
                          <a:solidFill>
                            <a:schemeClr val="tx1"/>
                          </a:solidFill>
                          <a:effectLst/>
                          <a:uLnTx/>
                          <a:uFillTx/>
                          <a:latin typeface="+mn-lt"/>
                          <a:ea typeface="+mn-ea"/>
                          <a:cs typeface="+mn-cs"/>
                        </a:rPr>
                        <a:t>İmgesel  Resim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Kompozisyon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Kurgu</a:t>
                      </a:r>
                    </a:p>
                    <a:p>
                      <a:endParaRPr lang="tr-TR"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1" i="0" u="sng" strike="noStrike" kern="1200" cap="none" spc="0" normalizeH="0" baseline="0" noProof="0" dirty="0">
                          <a:ln>
                            <a:noFill/>
                          </a:ln>
                          <a:solidFill>
                            <a:schemeClr val="tx1"/>
                          </a:solidFill>
                          <a:effectLst/>
                          <a:uLnTx/>
                          <a:uFillTx/>
                          <a:latin typeface="+mn-lt"/>
                          <a:ea typeface="+mn-ea"/>
                          <a:cs typeface="+mn-cs"/>
                        </a:rPr>
                        <a:t>Fiziksel uygunluk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Esneklik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Dayanıklılık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Koordinasyon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Çabukluk ve Hız</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Kuvvet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1" i="0" u="none" strike="noStrike" kern="1200" cap="none" spc="0" normalizeH="0" baseline="0" noProof="0" dirty="0">
                          <a:ln>
                            <a:noFill/>
                          </a:ln>
                          <a:solidFill>
                            <a:schemeClr val="tx1"/>
                          </a:solidFill>
                          <a:effectLst/>
                          <a:uLnTx/>
                          <a:uFillTx/>
                          <a:latin typeface="+mn-lt"/>
                          <a:ea typeface="+mn-ea"/>
                          <a:cs typeface="+mn-cs"/>
                        </a:rPr>
                        <a:t>Ritim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1" i="0" u="sng" strike="noStrike" kern="1200" cap="none" spc="0" normalizeH="0" baseline="0" noProof="0" dirty="0">
                          <a:ln>
                            <a:noFill/>
                          </a:ln>
                          <a:solidFill>
                            <a:schemeClr val="tx1"/>
                          </a:solidFill>
                          <a:effectLst/>
                          <a:uLnTx/>
                          <a:uFillTx/>
                          <a:latin typeface="+mn-lt"/>
                          <a:ea typeface="+mn-ea"/>
                          <a:cs typeface="+mn-cs"/>
                        </a:rPr>
                        <a:t>Sporcu Geçmişi</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Millî sporcu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Türkiye şampiyonası 1.2.3.4 sü</a:t>
                      </a:r>
                    </a:p>
                    <a:p>
                      <a:endParaRPr lang="tr-TR" dirty="0">
                        <a:solidFill>
                          <a:schemeClr val="tx1"/>
                        </a:solidFill>
                      </a:endParaRPr>
                    </a:p>
                  </a:txBody>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841044817"/>
              </p:ext>
            </p:extLst>
          </p:nvPr>
        </p:nvGraphicFramePr>
        <p:xfrm>
          <a:off x="6400800" y="3200400"/>
          <a:ext cx="2362200" cy="2011680"/>
        </p:xfrm>
        <a:graphic>
          <a:graphicData uri="http://schemas.openxmlformats.org/drawingml/2006/table">
            <a:tbl>
              <a:tblPr firstRow="1" bandRow="1">
                <a:tableStyleId>{5C22544A-7EE6-4342-B048-85BDC9FD1C3A}</a:tableStyleId>
              </a:tblPr>
              <a:tblGrid>
                <a:gridCol w="2362200">
                  <a:extLst>
                    <a:ext uri="{9D8B030D-6E8A-4147-A177-3AD203B41FA5}">
                      <a16:colId xmlns:a16="http://schemas.microsoft.com/office/drawing/2014/main" val="20000"/>
                    </a:ext>
                  </a:extLst>
                </a:gridCol>
              </a:tblGrid>
              <a:tr h="1905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none" strike="noStrike" kern="1200" cap="none" spc="0" normalizeH="0" baseline="0" noProof="0" dirty="0">
                          <a:ln>
                            <a:noFill/>
                          </a:ln>
                          <a:solidFill>
                            <a:prstClr val="white"/>
                          </a:solidFill>
                          <a:effectLst/>
                          <a:uLnTx/>
                          <a:uFillTx/>
                          <a:latin typeface="+mn-lt"/>
                          <a:ea typeface="+mn-ea"/>
                          <a:cs typeface="+mn-cs"/>
                        </a:rPr>
                        <a:t>Öğrencilere yetenekleri doğrultusunda güzel  sanatlar veya spor dallarıyla ilgili temel bilgi ve beceriler kazandırarak üniversitelerin güzel sanatlar veya sporla ilgili bölümlerine nitelikli insan yetiştirilmesini sağlayan okullardır. </a:t>
                      </a:r>
                      <a:r>
                        <a:rPr kumimoji="0" lang="tr-TR" sz="1200" b="1" i="0" u="sng" strike="noStrike" kern="1200" cap="none" spc="0" normalizeH="0" baseline="0" noProof="0" dirty="0">
                          <a:ln>
                            <a:noFill/>
                          </a:ln>
                          <a:solidFill>
                            <a:prstClr val="white"/>
                          </a:solidFill>
                          <a:effectLst/>
                          <a:uLnTx/>
                          <a:uFillTx/>
                          <a:latin typeface="+mn-lt"/>
                          <a:ea typeface="+mn-ea"/>
                          <a:cs typeface="+mn-cs"/>
                        </a:rPr>
                        <a:t>Bu okullara yetenek sınavı ile öğrenci alınmaktadır</a:t>
                      </a:r>
                      <a:r>
                        <a:rPr kumimoji="0" lang="tr-TR" sz="1000" b="1" i="0" u="none" strike="noStrike" kern="1200" cap="none" spc="0" normalizeH="0" baseline="0" noProof="0" dirty="0">
                          <a:ln>
                            <a:noFill/>
                          </a:ln>
                          <a:solidFill>
                            <a:prstClr val="white"/>
                          </a:solidFill>
                          <a:effectLst/>
                          <a:uLnTx/>
                          <a:uFillTx/>
                          <a:latin typeface="+mn-lt"/>
                          <a:ea typeface="+mn-ea"/>
                          <a:cs typeface="+mn-cs"/>
                        </a:rPr>
                        <a:t>.</a:t>
                      </a:r>
                    </a:p>
                    <a:p>
                      <a:endParaRPr lang="tr-TR" dirty="0"/>
                    </a:p>
                  </a:txBody>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179217422"/>
              </p:ext>
            </p:extLst>
          </p:nvPr>
        </p:nvGraphicFramePr>
        <p:xfrm>
          <a:off x="228600" y="5394960"/>
          <a:ext cx="8686801" cy="1463040"/>
        </p:xfrm>
        <a:graphic>
          <a:graphicData uri="http://schemas.openxmlformats.org/drawingml/2006/table">
            <a:tbl>
              <a:tblPr firstRow="1" bandRow="1">
                <a:tableStyleId>{5C22544A-7EE6-4342-B048-85BDC9FD1C3A}</a:tableStyleId>
              </a:tblPr>
              <a:tblGrid>
                <a:gridCol w="8686801">
                  <a:extLst>
                    <a:ext uri="{9D8B030D-6E8A-4147-A177-3AD203B41FA5}">
                      <a16:colId xmlns:a16="http://schemas.microsoft.com/office/drawing/2014/main" val="20000"/>
                    </a:ext>
                  </a:extLst>
                </a:gridCol>
              </a:tblGrid>
              <a:tr h="609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none" strike="noStrike" kern="1200" cap="none" spc="0" normalizeH="0" baseline="0" noProof="0" dirty="0">
                          <a:ln>
                            <a:noFill/>
                          </a:ln>
                          <a:solidFill>
                            <a:prstClr val="white"/>
                          </a:solidFill>
                          <a:effectLst/>
                          <a:uLnTx/>
                          <a:uFillTx/>
                          <a:latin typeface="+mn-lt"/>
                          <a:ea typeface="+mn-ea"/>
                          <a:cs typeface="+mn-cs"/>
                        </a:rPr>
                        <a:t>Yetenek sınavlarını her lise kendi bünyesinde yapmaktadır. Yetenek sınavına girebilmek için öğrenciler Haziran ayında girmek istedikleri lise müdürlüklerine ön kayıt yaptırmak zorundadırlar. Ön kayıttan sonra belirlenen tarihlerde başvuruda bulundukları alanları ile ilgili yetenek sınavına girerler.</a:t>
                      </a:r>
                    </a:p>
                  </a:txBody>
                  <a:tcPr/>
                </a:tc>
                <a:extLst>
                  <a:ext uri="{0D108BD9-81ED-4DB2-BD59-A6C34878D82A}">
                    <a16:rowId xmlns:a16="http://schemas.microsoft.com/office/drawing/2014/main" val="10000"/>
                  </a:ext>
                </a:extLst>
              </a:tr>
              <a:tr h="609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sng" strike="noStrike" kern="1200" cap="none" spc="0" normalizeH="0" baseline="0" noProof="0" dirty="0">
                          <a:ln>
                            <a:noFill/>
                          </a:ln>
                          <a:solidFill>
                            <a:schemeClr val="tx1"/>
                          </a:solidFill>
                          <a:effectLst/>
                          <a:uLnTx/>
                          <a:uFillTx/>
                          <a:latin typeface="+mn-lt"/>
                          <a:ea typeface="+mn-ea"/>
                          <a:cs typeface="+mn-cs"/>
                        </a:rPr>
                        <a:t>**** Bu okullara % 30 OBP % 70 ÖZYS sonuçlarına göre  yapılan sıralamaya göre  öğrenci alınmaktadır.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sng" strike="noStrike" kern="1200" cap="none" spc="0" normalizeH="0" baseline="0" noProof="0" dirty="0">
                          <a:ln>
                            <a:noFill/>
                          </a:ln>
                          <a:solidFill>
                            <a:schemeClr val="tx1"/>
                          </a:solidFill>
                          <a:effectLst/>
                          <a:uLnTx/>
                          <a:uFillTx/>
                          <a:latin typeface="+mn-lt"/>
                          <a:ea typeface="+mn-ea"/>
                          <a:cs typeface="+mn-cs"/>
                        </a:rPr>
                        <a:t>**** Öğrenciler isterlerse hem LGS sınavına girebilirler hem de ÖZYS’na  girebilirler. İki sınavı da kazanmaları durumunda istedikleri okula kayıt yaptırabilirler.</a:t>
                      </a:r>
                    </a:p>
                    <a:p>
                      <a:endParaRPr lang="tr-TR" sz="12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84289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20000"/>
          </a:bodyPr>
          <a:lstStyle/>
          <a:p>
            <a:r>
              <a:rPr lang="tr-TR" b="1" dirty="0">
                <a:solidFill>
                  <a:schemeClr val="tx2">
                    <a:lumMod val="60000"/>
                    <a:lumOff val="40000"/>
                  </a:schemeClr>
                </a:solidFill>
              </a:rPr>
              <a:t>BU LİSELERİN YETENEK SINAVINA GİRMEK İÇİN BAŞVURULAR VE YETENEK SINAVLARININ GERÇEKLEŞMESİ , GENELDE MAYIS-HAZİRAN AYLARI İÇERİSİNDE OLUYOR!!!</a:t>
            </a:r>
          </a:p>
          <a:p>
            <a:pPr marL="0" indent="0">
              <a:buNone/>
            </a:pPr>
            <a:endParaRPr lang="tr-TR" b="1" dirty="0">
              <a:solidFill>
                <a:schemeClr val="tx2">
                  <a:lumMod val="60000"/>
                  <a:lumOff val="40000"/>
                </a:schemeClr>
              </a:solidFill>
            </a:endParaRPr>
          </a:p>
          <a:p>
            <a:r>
              <a:rPr lang="tr-TR" b="1" dirty="0">
                <a:solidFill>
                  <a:srgbClr val="FF0000"/>
                </a:solidFill>
              </a:rPr>
              <a:t>Başvuru</a:t>
            </a:r>
            <a:r>
              <a:rPr lang="tr-TR" b="1" dirty="0">
                <a:solidFill>
                  <a:schemeClr val="tx2">
                    <a:lumMod val="60000"/>
                    <a:lumOff val="40000"/>
                  </a:schemeClr>
                </a:solidFill>
              </a:rPr>
              <a:t>, ilgili okullara gidip dilekçe verilerek gerçekleşiyor.</a:t>
            </a:r>
          </a:p>
          <a:p>
            <a:pPr marL="0" indent="0">
              <a:buNone/>
            </a:pPr>
            <a:endParaRPr lang="tr-TR" b="1" dirty="0">
              <a:solidFill>
                <a:srgbClr val="FF0000"/>
              </a:solidFill>
            </a:endParaRPr>
          </a:p>
          <a:p>
            <a:r>
              <a:rPr lang="tr-TR" dirty="0"/>
              <a:t>OKULLARIN İNTERNET SİTELERİNİ TAKİP EDEBİLİRSİNİZ. </a:t>
            </a:r>
          </a:p>
        </p:txBody>
      </p:sp>
    </p:spTree>
    <p:extLst>
      <p:ext uri="{BB962C8B-B14F-4D97-AF65-F5344CB8AC3E}">
        <p14:creationId xmlns:p14="http://schemas.microsoft.com/office/powerpoint/2010/main" val="2839535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931C7D-125A-499B-8367-F3353B1A20D8}"/>
              </a:ext>
            </a:extLst>
          </p:cNvPr>
          <p:cNvSpPr>
            <a:spLocks noGrp="1"/>
          </p:cNvSpPr>
          <p:nvPr>
            <p:ph type="title"/>
          </p:nvPr>
        </p:nvSpPr>
        <p:spPr/>
        <p:txBody>
          <a:bodyPr>
            <a:normAutofit fontScale="90000"/>
          </a:bodyPr>
          <a:lstStyle/>
          <a:p>
            <a:r>
              <a:rPr lang="tr-TR" dirty="0"/>
              <a:t>Bu okullara yerleştirilmek için kullanılacak puan;</a:t>
            </a:r>
          </a:p>
        </p:txBody>
      </p:sp>
      <p:sp>
        <p:nvSpPr>
          <p:cNvPr id="3" name="İçerik Yer Tutucusu 2">
            <a:extLst>
              <a:ext uri="{FF2B5EF4-FFF2-40B4-BE49-F238E27FC236}">
                <a16:creationId xmlns:a16="http://schemas.microsoft.com/office/drawing/2014/main" id="{C5204FB9-F203-4FA3-B136-AAFB5472325D}"/>
              </a:ext>
            </a:extLst>
          </p:cNvPr>
          <p:cNvSpPr>
            <a:spLocks noGrp="1"/>
          </p:cNvSpPr>
          <p:nvPr>
            <p:ph idx="1"/>
          </p:nvPr>
        </p:nvSpPr>
        <p:spPr/>
        <p:txBody>
          <a:bodyPr/>
          <a:lstStyle/>
          <a:p>
            <a:r>
              <a:rPr lang="tr-TR" dirty="0"/>
              <a:t>Okul Başarı Puanının </a:t>
            </a:r>
            <a:r>
              <a:rPr lang="tr-TR" dirty="0">
                <a:solidFill>
                  <a:srgbClr val="FF0000"/>
                </a:solidFill>
              </a:rPr>
              <a:t>(OBP) %30 u</a:t>
            </a:r>
          </a:p>
          <a:p>
            <a:r>
              <a:rPr lang="tr-TR" dirty="0"/>
              <a:t> ve</a:t>
            </a:r>
          </a:p>
          <a:p>
            <a:r>
              <a:rPr lang="tr-TR" dirty="0"/>
              <a:t>Özel Yetenek Sınav Puanı </a:t>
            </a:r>
            <a:r>
              <a:rPr lang="tr-TR" dirty="0">
                <a:solidFill>
                  <a:srgbClr val="FF0000"/>
                </a:solidFill>
              </a:rPr>
              <a:t>(ÖZYS) </a:t>
            </a:r>
            <a:r>
              <a:rPr lang="tr-TR" dirty="0" err="1">
                <a:solidFill>
                  <a:srgbClr val="FF0000"/>
                </a:solidFill>
              </a:rPr>
              <a:t>nın</a:t>
            </a:r>
            <a:r>
              <a:rPr lang="tr-TR" dirty="0">
                <a:solidFill>
                  <a:srgbClr val="FF0000"/>
                </a:solidFill>
              </a:rPr>
              <a:t> %70 i </a:t>
            </a:r>
          </a:p>
          <a:p>
            <a:endParaRPr lang="tr-TR" dirty="0"/>
          </a:p>
          <a:p>
            <a:pPr marL="0" indent="0">
              <a:buNone/>
            </a:pPr>
            <a:r>
              <a:rPr lang="tr-TR" dirty="0"/>
              <a:t>alınarak oluşur.</a:t>
            </a:r>
          </a:p>
          <a:p>
            <a:pPr marL="0" indent="0">
              <a:buNone/>
            </a:pPr>
            <a:endParaRPr lang="tr-TR" dirty="0"/>
          </a:p>
          <a:p>
            <a:pPr marL="0" indent="0">
              <a:buNone/>
            </a:pPr>
            <a:endParaRPr lang="tr-TR" u="sng" dirty="0">
              <a:solidFill>
                <a:schemeClr val="accent1"/>
              </a:solidFill>
            </a:endParaRPr>
          </a:p>
        </p:txBody>
      </p:sp>
    </p:spTree>
    <p:extLst>
      <p:ext uri="{BB962C8B-B14F-4D97-AF65-F5344CB8AC3E}">
        <p14:creationId xmlns:p14="http://schemas.microsoft.com/office/powerpoint/2010/main" val="471264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9D3EAD-11F4-4ACC-AC4D-42709CB704DA}"/>
              </a:ext>
            </a:extLst>
          </p:cNvPr>
          <p:cNvSpPr>
            <a:spLocks noGrp="1"/>
          </p:cNvSpPr>
          <p:nvPr>
            <p:ph type="title"/>
          </p:nvPr>
        </p:nvSpPr>
        <p:spPr/>
        <p:txBody>
          <a:bodyPr>
            <a:normAutofit fontScale="90000"/>
          </a:bodyPr>
          <a:lstStyle/>
          <a:p>
            <a:r>
              <a:rPr lang="tr-TR" dirty="0">
                <a:solidFill>
                  <a:srgbClr val="FF0000"/>
                </a:solidFill>
              </a:rPr>
              <a:t>Öğrenciler hem </a:t>
            </a:r>
            <a:r>
              <a:rPr lang="tr-TR" dirty="0" err="1">
                <a:solidFill>
                  <a:srgbClr val="FF0000"/>
                </a:solidFill>
              </a:rPr>
              <a:t>LGS’ye</a:t>
            </a:r>
            <a:r>
              <a:rPr lang="tr-TR" dirty="0">
                <a:solidFill>
                  <a:srgbClr val="FF0000"/>
                </a:solidFill>
              </a:rPr>
              <a:t> hem YETENEK sınavına girebilirler.</a:t>
            </a:r>
          </a:p>
        </p:txBody>
      </p:sp>
      <p:sp>
        <p:nvSpPr>
          <p:cNvPr id="3" name="İçerik Yer Tutucusu 2">
            <a:extLst>
              <a:ext uri="{FF2B5EF4-FFF2-40B4-BE49-F238E27FC236}">
                <a16:creationId xmlns:a16="http://schemas.microsoft.com/office/drawing/2014/main" id="{E47FBC86-84E0-4F44-8FB0-33207C6BBEC1}"/>
              </a:ext>
            </a:extLst>
          </p:cNvPr>
          <p:cNvSpPr>
            <a:spLocks noGrp="1"/>
          </p:cNvSpPr>
          <p:nvPr>
            <p:ph idx="1"/>
          </p:nvPr>
        </p:nvSpPr>
        <p:spPr>
          <a:xfrm>
            <a:off x="457200" y="2819399"/>
            <a:ext cx="8229600" cy="2286001"/>
          </a:xfrm>
        </p:spPr>
        <p:txBody>
          <a:bodyPr/>
          <a:lstStyle/>
          <a:p>
            <a:r>
              <a:rPr lang="tr-TR" dirty="0"/>
              <a:t>İkisini de kazandıysa tercih ettiği/istediği okula kayıt yaptırabilir.</a:t>
            </a:r>
          </a:p>
        </p:txBody>
      </p:sp>
    </p:spTree>
    <p:extLst>
      <p:ext uri="{BB962C8B-B14F-4D97-AF65-F5344CB8AC3E}">
        <p14:creationId xmlns:p14="http://schemas.microsoft.com/office/powerpoint/2010/main" val="2501685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solidFill>
                  <a:srgbClr val="FF0000"/>
                </a:solidFill>
              </a:rPr>
              <a:t>İSTANBUL’DAKİ GÜZEL SANATLAR LİSELERİ</a:t>
            </a:r>
          </a:p>
        </p:txBody>
      </p:sp>
      <p:sp>
        <p:nvSpPr>
          <p:cNvPr id="3" name="Content Placeholder 2"/>
          <p:cNvSpPr>
            <a:spLocks noGrp="1"/>
          </p:cNvSpPr>
          <p:nvPr>
            <p:ph idx="1"/>
          </p:nvPr>
        </p:nvSpPr>
        <p:spPr/>
        <p:txBody>
          <a:bodyPr>
            <a:normAutofit/>
          </a:bodyPr>
          <a:lstStyle/>
          <a:p>
            <a:r>
              <a:rPr lang="tr-TR" b="1" dirty="0"/>
              <a:t>İSTANBUL AVNİ AKYOL GÜZEL SANATLAR LİSESİ</a:t>
            </a:r>
          </a:p>
          <a:p>
            <a:r>
              <a:rPr lang="tr-TR" b="1" dirty="0"/>
              <a:t>AYDIN DOĞAN GÜZEL SANATLAR LİSESİ</a:t>
            </a:r>
          </a:p>
          <a:p>
            <a:r>
              <a:rPr lang="tr-TR" b="1" dirty="0" err="1"/>
              <a:t>ABDüLKADİR</a:t>
            </a:r>
            <a:r>
              <a:rPr lang="tr-TR" b="1" dirty="0"/>
              <a:t> MERAGİ GÜZEL SANATLAR LİSESİ (PENDİK, YENİ AÇILDI)</a:t>
            </a:r>
          </a:p>
          <a:p>
            <a:r>
              <a:rPr lang="tr-TR" b="1" dirty="0"/>
              <a:t> BAŞAKŞEHİR GÜZEL SANATLAR LİSESİ</a:t>
            </a:r>
          </a:p>
          <a:p>
            <a:r>
              <a:rPr lang="tr-TR" b="1" dirty="0"/>
              <a:t>BEYLİKDÜZÜ AŞIK VEYSEL GÜZEL SANATLAR LİSESİ</a:t>
            </a:r>
            <a:endParaRPr lang="tr-TR" dirty="0"/>
          </a:p>
        </p:txBody>
      </p:sp>
    </p:spTree>
    <p:extLst>
      <p:ext uri="{BB962C8B-B14F-4D97-AF65-F5344CB8AC3E}">
        <p14:creationId xmlns:p14="http://schemas.microsoft.com/office/powerpoint/2010/main" val="3709732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solidFill>
                  <a:srgbClr val="FF0000"/>
                </a:solidFill>
              </a:rPr>
              <a:t>AYDIN DOĞAN GÜZEL SANATLAR ANADOLU LİSESİ</a:t>
            </a:r>
          </a:p>
        </p:txBody>
      </p:sp>
      <p:sp>
        <p:nvSpPr>
          <p:cNvPr id="3" name="Content Placeholder 2"/>
          <p:cNvSpPr>
            <a:spLocks noGrp="1"/>
          </p:cNvSpPr>
          <p:nvPr>
            <p:ph idx="1"/>
          </p:nvPr>
        </p:nvSpPr>
        <p:spPr/>
        <p:txBody>
          <a:bodyPr>
            <a:normAutofit fontScale="77500" lnSpcReduction="20000"/>
          </a:bodyPr>
          <a:lstStyle/>
          <a:p>
            <a:r>
              <a:rPr lang="tr-TR" dirty="0"/>
              <a:t>Bu okul, eski adıyla Ataşehir Mimar Sinan Güzel Sanatlar Lisesi’dir. Aydın Doğan Vakfı ile yaptıkları bir protokolle okulun adını Aydın Doğan Güzel Sanatlar Lisesi olarak değiştirmişlerdir. Okulda resim ve müzik alanlarında eğitim verilmektedir. Okulda 10 derslik, 44 öğretmen, 247 öğrenci bulunmaktadır.</a:t>
            </a:r>
          </a:p>
          <a:p>
            <a:pPr marL="0" indent="0">
              <a:buNone/>
            </a:pPr>
            <a:endParaRPr lang="tr-TR" dirty="0"/>
          </a:p>
          <a:p>
            <a:r>
              <a:rPr lang="tr-TR" dirty="0"/>
              <a:t>Adres: Örnek Mah. Ercüment Batanay Sok. No:20 Ataşehir/İSTANBUL</a:t>
            </a:r>
          </a:p>
          <a:p>
            <a:r>
              <a:rPr lang="tr-TR" dirty="0"/>
              <a:t>Telefon: (0216) 317 88 08</a:t>
            </a:r>
          </a:p>
          <a:p>
            <a:r>
              <a:rPr lang="tr-TR" dirty="0"/>
              <a:t>Okula Kadıköy – Kartal metrosu ile ulaşım sağlanabiliyor.</a:t>
            </a:r>
          </a:p>
          <a:p>
            <a:r>
              <a:rPr lang="tr-TR" dirty="0">
                <a:solidFill>
                  <a:srgbClr val="FF0000"/>
                </a:solidFill>
              </a:rPr>
              <a:t>http://aydindogangsl.meb.k12.tr/</a:t>
            </a:r>
          </a:p>
        </p:txBody>
      </p:sp>
    </p:spTree>
    <p:extLst>
      <p:ext uri="{BB962C8B-B14F-4D97-AF65-F5344CB8AC3E}">
        <p14:creationId xmlns:p14="http://schemas.microsoft.com/office/powerpoint/2010/main" val="2308748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solidFill>
                  <a:srgbClr val="FF0000"/>
                </a:solidFill>
              </a:rPr>
              <a:t>İSTANBUL AVNİ AKYOL GÜZEL SANATLAR ANADOLU LİSESİ</a:t>
            </a:r>
            <a:endParaRPr lang="tr-TR" dirty="0">
              <a:solidFill>
                <a:srgbClr val="FF0000"/>
              </a:solidFill>
            </a:endParaRPr>
          </a:p>
        </p:txBody>
      </p:sp>
      <p:sp>
        <p:nvSpPr>
          <p:cNvPr id="3" name="Content Placeholder 2"/>
          <p:cNvSpPr>
            <a:spLocks noGrp="1"/>
          </p:cNvSpPr>
          <p:nvPr>
            <p:ph idx="1"/>
          </p:nvPr>
        </p:nvSpPr>
        <p:spPr/>
        <p:txBody>
          <a:bodyPr/>
          <a:lstStyle/>
          <a:p>
            <a:r>
              <a:rPr lang="tr-TR" dirty="0"/>
              <a:t>Okulda resim ve müzik alanlarında eğitim verilmektedir.</a:t>
            </a:r>
          </a:p>
          <a:p>
            <a:endParaRPr lang="tr-TR" dirty="0"/>
          </a:p>
          <a:p>
            <a:r>
              <a:rPr lang="tr-TR" dirty="0"/>
              <a:t>ADRES: Rıdvanpaşa Sokak No.34 Göztepe/Kadıköy/İstanbul</a:t>
            </a:r>
          </a:p>
          <a:p>
            <a:r>
              <a:rPr lang="tr-TR" dirty="0"/>
              <a:t>0216 355 22 17</a:t>
            </a:r>
          </a:p>
          <a:p>
            <a:endParaRPr lang="tr-TR" dirty="0"/>
          </a:p>
          <a:p>
            <a:r>
              <a:rPr lang="tr-TR" dirty="0">
                <a:solidFill>
                  <a:srgbClr val="FF0000"/>
                </a:solidFill>
              </a:rPr>
              <a:t>http://istanbulagsl.meb.k12.tr/</a:t>
            </a:r>
          </a:p>
        </p:txBody>
      </p:sp>
    </p:spTree>
    <p:extLst>
      <p:ext uri="{BB962C8B-B14F-4D97-AF65-F5344CB8AC3E}">
        <p14:creationId xmlns:p14="http://schemas.microsoft.com/office/powerpoint/2010/main" val="2433223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CEB4FB-7A9F-48DB-A2C0-D3D55D8E60AA}"/>
              </a:ext>
            </a:extLst>
          </p:cNvPr>
          <p:cNvSpPr>
            <a:spLocks noGrp="1"/>
          </p:cNvSpPr>
          <p:nvPr>
            <p:ph type="title"/>
          </p:nvPr>
        </p:nvSpPr>
        <p:spPr>
          <a:xfrm>
            <a:off x="457200" y="609600"/>
            <a:ext cx="8229600" cy="808038"/>
          </a:xfrm>
        </p:spPr>
        <p:txBody>
          <a:bodyPr>
            <a:normAutofit fontScale="90000"/>
          </a:bodyPr>
          <a:lstStyle/>
          <a:p>
            <a:r>
              <a:rPr lang="tr-TR" b="1" dirty="0">
                <a:solidFill>
                  <a:srgbClr val="FF0000"/>
                </a:solidFill>
              </a:rPr>
              <a:t>ABDULKADİR MERAGİ GÜZEL SANATLAR LİSESİ</a:t>
            </a:r>
            <a:br>
              <a:rPr lang="tr-TR" b="1" dirty="0">
                <a:solidFill>
                  <a:srgbClr val="FF0000"/>
                </a:solidFill>
              </a:rPr>
            </a:br>
            <a:endParaRPr lang="tr-TR" dirty="0">
              <a:solidFill>
                <a:srgbClr val="FF0000"/>
              </a:solidFill>
            </a:endParaRPr>
          </a:p>
        </p:txBody>
      </p:sp>
      <p:sp>
        <p:nvSpPr>
          <p:cNvPr id="3" name="İçerik Yer Tutucusu 2">
            <a:extLst>
              <a:ext uri="{FF2B5EF4-FFF2-40B4-BE49-F238E27FC236}">
                <a16:creationId xmlns:a16="http://schemas.microsoft.com/office/drawing/2014/main" id="{76B490E7-F234-465C-B35A-7E86EF0327E5}"/>
              </a:ext>
            </a:extLst>
          </p:cNvPr>
          <p:cNvSpPr>
            <a:spLocks noGrp="1"/>
          </p:cNvSpPr>
          <p:nvPr>
            <p:ph idx="1"/>
          </p:nvPr>
        </p:nvSpPr>
        <p:spPr>
          <a:xfrm>
            <a:off x="457200" y="1600200"/>
            <a:ext cx="8229600" cy="4953000"/>
          </a:xfrm>
        </p:spPr>
        <p:txBody>
          <a:bodyPr>
            <a:normAutofit fontScale="92500" lnSpcReduction="10000"/>
          </a:bodyPr>
          <a:lstStyle/>
          <a:p>
            <a:r>
              <a:rPr lang="tr-TR" dirty="0"/>
              <a:t>MEB, Kültür Bakanlığı ve Marmara Üniversitesi Rektörlüğü ile yapılan protokol gereği açılan okul 2020-2021 eğitim öğretim yılında hizmete açılmıştır.</a:t>
            </a:r>
          </a:p>
          <a:p>
            <a:r>
              <a:rPr lang="tr-TR" dirty="0"/>
              <a:t>Resim (30 öğrenci)</a:t>
            </a:r>
          </a:p>
          <a:p>
            <a:r>
              <a:rPr lang="tr-TR" dirty="0"/>
              <a:t>Türk Halk Müziği (30 öğrenci)</a:t>
            </a:r>
          </a:p>
          <a:p>
            <a:r>
              <a:rPr lang="tr-TR" dirty="0"/>
              <a:t>Türk Sanat Müziği (30 öğrenci)</a:t>
            </a:r>
          </a:p>
          <a:p>
            <a:r>
              <a:rPr lang="tr-TR" dirty="0">
                <a:solidFill>
                  <a:srgbClr val="FF0000"/>
                </a:solidFill>
              </a:rPr>
              <a:t>ADRES: </a:t>
            </a:r>
            <a:r>
              <a:rPr lang="tr-TR" dirty="0"/>
              <a:t>Yenişehir Mah. Nutuk </a:t>
            </a:r>
            <a:r>
              <a:rPr lang="tr-TR" dirty="0" err="1"/>
              <a:t>Sk</a:t>
            </a:r>
            <a:r>
              <a:rPr lang="tr-TR" dirty="0"/>
              <a:t>. No:2 PENDİK</a:t>
            </a:r>
          </a:p>
          <a:p>
            <a:r>
              <a:rPr lang="tr-TR" dirty="0"/>
              <a:t>0216 6839126</a:t>
            </a:r>
          </a:p>
          <a:p>
            <a:pPr marL="0" indent="0">
              <a:buNone/>
            </a:pPr>
            <a:r>
              <a:rPr lang="tr-TR" dirty="0">
                <a:solidFill>
                  <a:srgbClr val="FF0000"/>
                </a:solidFill>
              </a:rPr>
              <a:t>    </a:t>
            </a:r>
            <a:r>
              <a:rPr lang="tr-TR" u="sng" dirty="0">
                <a:solidFill>
                  <a:srgbClr val="FF0000"/>
                </a:solidFill>
              </a:rPr>
              <a:t>pgsl.meb.k12.tr</a:t>
            </a:r>
          </a:p>
        </p:txBody>
      </p:sp>
    </p:spTree>
    <p:extLst>
      <p:ext uri="{BB962C8B-B14F-4D97-AF65-F5344CB8AC3E}">
        <p14:creationId xmlns:p14="http://schemas.microsoft.com/office/powerpoint/2010/main" val="2553115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787</Words>
  <Application>Microsoft Office PowerPoint</Application>
  <PresentationFormat>Ekran Gösterisi (4:3)</PresentationFormat>
  <Paragraphs>134</Paragraphs>
  <Slides>15</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15</vt:i4>
      </vt:variant>
    </vt:vector>
  </HeadingPairs>
  <TitlesOfParts>
    <vt:vector size="18" baseType="lpstr">
      <vt:lpstr>Arial</vt:lpstr>
      <vt:lpstr>Calibri</vt:lpstr>
      <vt:lpstr>Office Theme</vt:lpstr>
      <vt:lpstr>GÜZEL SANATLAR VE SPOR LİSELERİ</vt:lpstr>
      <vt:lpstr>PowerPoint Sunusu</vt:lpstr>
      <vt:lpstr>PowerPoint Sunusu</vt:lpstr>
      <vt:lpstr>Bu okullara yerleştirilmek için kullanılacak puan;</vt:lpstr>
      <vt:lpstr>Öğrenciler hem LGS’ye hem YETENEK sınavına girebilirler.</vt:lpstr>
      <vt:lpstr>İSTANBUL’DAKİ GÜZEL SANATLAR LİSELERİ</vt:lpstr>
      <vt:lpstr>AYDIN DOĞAN GÜZEL SANATLAR ANADOLU LİSESİ</vt:lpstr>
      <vt:lpstr>İSTANBUL AVNİ AKYOL GÜZEL SANATLAR ANADOLU LİSESİ</vt:lpstr>
      <vt:lpstr>ABDULKADİR MERAGİ GÜZEL SANATLAR LİSESİ </vt:lpstr>
      <vt:lpstr>İSTANBUL’DAKİ SPOR LİSELERİ</vt:lpstr>
      <vt:lpstr>Naim Süleymanoğlu Spor Lisesi (Sultanbeyli)</vt:lpstr>
      <vt:lpstr>İstanbul Prof. Faik Somer Spor Lisesi (Ataşehir) </vt:lpstr>
      <vt:lpstr>Resim bölümü yetenek sınavı nasıl olur?</vt:lpstr>
      <vt:lpstr>Müzik bölümü yetenek sınavı nasıl olur?</vt:lpstr>
      <vt:lpstr>Spor lisesi yetenek sınavı nasıl olur?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GÜZEL SANATLAR VE SPOR LİSELERİ</dc:title>
  <dc:creator>Kerime</dc:creator>
  <cp:lastModifiedBy>Kerime Kacar</cp:lastModifiedBy>
  <cp:revision>27</cp:revision>
  <dcterms:created xsi:type="dcterms:W3CDTF">2006-08-16T00:00:00Z</dcterms:created>
  <dcterms:modified xsi:type="dcterms:W3CDTF">2021-05-10T11:58:19Z</dcterms:modified>
</cp:coreProperties>
</file>